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2" r:id="rId2"/>
    <p:sldId id="275" r:id="rId3"/>
    <p:sldId id="284" r:id="rId4"/>
    <p:sldId id="279" r:id="rId5"/>
    <p:sldId id="281" r:id="rId6"/>
    <p:sldId id="276" r:id="rId7"/>
    <p:sldId id="287" r:id="rId8"/>
    <p:sldId id="288" r:id="rId9"/>
    <p:sldId id="278" r:id="rId10"/>
    <p:sldId id="283" r:id="rId11"/>
    <p:sldId id="280" r:id="rId12"/>
    <p:sldId id="286"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BE3"/>
    <a:srgbClr val="F9FDE5"/>
    <a:srgbClr val="FAFCE4"/>
    <a:srgbClr val="A10D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87436" autoAdjust="0"/>
  </p:normalViewPr>
  <p:slideViewPr>
    <p:cSldViewPr snapToGrid="0">
      <p:cViewPr>
        <p:scale>
          <a:sx n="67" d="100"/>
          <a:sy n="67" d="100"/>
        </p:scale>
        <p:origin x="4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8FB63-8AF6-4E19-822D-29B8D8E6EF40}" type="datetimeFigureOut">
              <a:rPr lang="en-US" smtClean="0"/>
              <a:t>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D9688-D2EA-4A0A-BEE8-5EE5FCE6ACA4}" type="slidenum">
              <a:rPr lang="en-US" smtClean="0"/>
              <a:t>‹#›</a:t>
            </a:fld>
            <a:endParaRPr lang="en-US"/>
          </a:p>
        </p:txBody>
      </p:sp>
    </p:spTree>
    <p:extLst>
      <p:ext uri="{BB962C8B-B14F-4D97-AF65-F5344CB8AC3E}">
        <p14:creationId xmlns:p14="http://schemas.microsoft.com/office/powerpoint/2010/main" val="1802584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D9688-D2EA-4A0A-BEE8-5EE5FCE6ACA4}" type="slidenum">
              <a:rPr lang="en-US" smtClean="0"/>
              <a:t>6</a:t>
            </a:fld>
            <a:endParaRPr lang="en-US"/>
          </a:p>
        </p:txBody>
      </p:sp>
    </p:spTree>
    <p:extLst>
      <p:ext uri="{BB962C8B-B14F-4D97-AF65-F5344CB8AC3E}">
        <p14:creationId xmlns:p14="http://schemas.microsoft.com/office/powerpoint/2010/main" val="354928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D9688-D2EA-4A0A-BEE8-5EE5FCE6ACA4}" type="slidenum">
              <a:rPr lang="en-US" smtClean="0"/>
              <a:t>7</a:t>
            </a:fld>
            <a:endParaRPr lang="en-US"/>
          </a:p>
        </p:txBody>
      </p:sp>
    </p:spTree>
    <p:extLst>
      <p:ext uri="{BB962C8B-B14F-4D97-AF65-F5344CB8AC3E}">
        <p14:creationId xmlns:p14="http://schemas.microsoft.com/office/powerpoint/2010/main" val="128694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D9688-D2EA-4A0A-BEE8-5EE5FCE6ACA4}" type="slidenum">
              <a:rPr lang="en-US" smtClean="0"/>
              <a:t>8</a:t>
            </a:fld>
            <a:endParaRPr lang="en-US"/>
          </a:p>
        </p:txBody>
      </p:sp>
    </p:spTree>
    <p:extLst>
      <p:ext uri="{BB962C8B-B14F-4D97-AF65-F5344CB8AC3E}">
        <p14:creationId xmlns:p14="http://schemas.microsoft.com/office/powerpoint/2010/main" val="1335477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1C5AF3-01AD-48BA-99CF-CAD6B99F47CD}"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3560787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1C5AF3-01AD-48BA-99CF-CAD6B99F47CD}"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85988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1C5AF3-01AD-48BA-99CF-CAD6B99F47CD}"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349144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1C5AF3-01AD-48BA-99CF-CAD6B99F47CD}"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14757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1C5AF3-01AD-48BA-99CF-CAD6B99F47CD}"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275582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1C5AF3-01AD-48BA-99CF-CAD6B99F47CD}"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151892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1C5AF3-01AD-48BA-99CF-CAD6B99F47CD}"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36817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1C5AF3-01AD-48BA-99CF-CAD6B99F47CD}"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122483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C5AF3-01AD-48BA-99CF-CAD6B99F47CD}"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145280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1C5AF3-01AD-48BA-99CF-CAD6B99F47CD}"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179801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1C5AF3-01AD-48BA-99CF-CAD6B99F47CD}"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AE749-29DF-41EE-9C12-543C58165113}" type="slidenum">
              <a:rPr lang="en-US" smtClean="0"/>
              <a:t>‹#›</a:t>
            </a:fld>
            <a:endParaRPr lang="en-US"/>
          </a:p>
        </p:txBody>
      </p:sp>
    </p:spTree>
    <p:extLst>
      <p:ext uri="{BB962C8B-B14F-4D97-AF65-F5344CB8AC3E}">
        <p14:creationId xmlns:p14="http://schemas.microsoft.com/office/powerpoint/2010/main" val="442761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C5AF3-01AD-48BA-99CF-CAD6B99F47CD}" type="datetimeFigureOut">
              <a:rPr lang="en-US" smtClean="0"/>
              <a:t>11/8/2020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AE749-29DF-41EE-9C12-543C58165113}" type="slidenum">
              <a:rPr lang="en-US" smtClean="0"/>
              <a:t>‹#›</a:t>
            </a:fld>
            <a:endParaRPr lang="en-US"/>
          </a:p>
        </p:txBody>
      </p:sp>
    </p:spTree>
    <p:extLst>
      <p:ext uri="{BB962C8B-B14F-4D97-AF65-F5344CB8AC3E}">
        <p14:creationId xmlns:p14="http://schemas.microsoft.com/office/powerpoint/2010/main" val="621272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Qt2sDv-n4MI&amp;feature=emb_rel_end" TargetMode="External"/><Relationship Id="rId2" Type="http://schemas.openxmlformats.org/officeDocument/2006/relationships/hyperlink" Target="https://www.celoxmedical.com/cx-product/celox-gauze/" TargetMode="External"/><Relationship Id="rId1" Type="http://schemas.openxmlformats.org/officeDocument/2006/relationships/slideLayout" Target="../slideLayouts/slideLayout2.xml"/><Relationship Id="rId4" Type="http://schemas.openxmlformats.org/officeDocument/2006/relationships/hyperlink" Target="https://www.narescue.com/combat-application-tourniquet-c-a-t.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irstcareprovider.com/offers/H2GMimio/checkout" TargetMode="External"/><Relationship Id="rId2" Type="http://schemas.openxmlformats.org/officeDocument/2006/relationships/hyperlink" Target="https://www.redcross.org/take-a-class/severebleed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prilrosenblum.com/firstai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sp>
        <p:nvSpPr>
          <p:cNvPr id="5" name="TextBox 4"/>
          <p:cNvSpPr txBox="1"/>
          <p:nvPr/>
        </p:nvSpPr>
        <p:spPr>
          <a:xfrm>
            <a:off x="6367749" y="1211855"/>
            <a:ext cx="5089793" cy="3970318"/>
          </a:xfrm>
          <a:prstGeom prst="rect">
            <a:avLst/>
          </a:prstGeom>
          <a:noFill/>
        </p:spPr>
        <p:txBody>
          <a:bodyPr wrap="square" rtlCol="0">
            <a:spAutoFit/>
          </a:bodyPr>
          <a:lstStyle/>
          <a:p>
            <a:r>
              <a:rPr lang="en-US" sz="3600" b="1" dirty="0" smtClean="0"/>
              <a:t>First Aid Concepts for Movement-Builders</a:t>
            </a:r>
          </a:p>
          <a:p>
            <a:endParaRPr lang="en-US" sz="3600" b="1" dirty="0"/>
          </a:p>
          <a:p>
            <a:r>
              <a:rPr lang="en-US" sz="3600" dirty="0"/>
              <a:t>a</a:t>
            </a:r>
            <a:r>
              <a:rPr lang="en-US" sz="3600" dirty="0" smtClean="0"/>
              <a:t>n introduction to bleeding control</a:t>
            </a:r>
          </a:p>
          <a:p>
            <a:endParaRPr lang="en-US" sz="3600" dirty="0"/>
          </a:p>
          <a:p>
            <a:r>
              <a:rPr lang="en-US" sz="3600" dirty="0" smtClean="0"/>
              <a:t>April Rosenblum</a:t>
            </a:r>
            <a:endParaRPr lang="en-US" sz="3600" dirty="0"/>
          </a:p>
        </p:txBody>
      </p:sp>
      <p:sp>
        <p:nvSpPr>
          <p:cNvPr id="6" name="TextBox 5"/>
          <p:cNvSpPr txBox="1"/>
          <p:nvPr/>
        </p:nvSpPr>
        <p:spPr>
          <a:xfrm>
            <a:off x="839835" y="5794872"/>
            <a:ext cx="2363596" cy="369332"/>
          </a:xfrm>
          <a:prstGeom prst="rect">
            <a:avLst/>
          </a:prstGeom>
          <a:noFill/>
        </p:spPr>
        <p:txBody>
          <a:bodyPr wrap="none" rtlCol="0">
            <a:spAutoFit/>
          </a:bodyPr>
          <a:lstStyle/>
          <a:p>
            <a:r>
              <a:rPr lang="en-US" i="1" dirty="0" smtClean="0"/>
              <a:t>art: Dalia </a:t>
            </a:r>
            <a:r>
              <a:rPr lang="en-US" i="1" dirty="0" err="1" smtClean="0"/>
              <a:t>Sapon-Shevin</a:t>
            </a:r>
            <a:endParaRPr lang="en-US" i="1"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28" t="-803" r="428" b="25301"/>
          <a:stretch/>
        </p:blipFill>
        <p:spPr>
          <a:xfrm>
            <a:off x="744781" y="616944"/>
            <a:ext cx="5149937" cy="5177928"/>
          </a:xfrm>
          <a:prstGeom prst="rect">
            <a:avLst/>
          </a:prstGeom>
        </p:spPr>
      </p:pic>
      <p:sp>
        <p:nvSpPr>
          <p:cNvPr id="7" name="Rectangle 6"/>
          <p:cNvSpPr/>
          <p:nvPr/>
        </p:nvSpPr>
        <p:spPr>
          <a:xfrm>
            <a:off x="941942" y="5651653"/>
            <a:ext cx="4753778" cy="143219"/>
          </a:xfrm>
          <a:prstGeom prst="rect">
            <a:avLst/>
          </a:prstGeom>
          <a:solidFill>
            <a:srgbClr val="A10D2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2140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sp>
        <p:nvSpPr>
          <p:cNvPr id="5" name="TextBox 4"/>
          <p:cNvSpPr txBox="1"/>
          <p:nvPr/>
        </p:nvSpPr>
        <p:spPr>
          <a:xfrm rot="16200000">
            <a:off x="-1007854" y="1706771"/>
            <a:ext cx="3451184" cy="584775"/>
          </a:xfrm>
          <a:prstGeom prst="rect">
            <a:avLst/>
          </a:prstGeom>
          <a:noFill/>
        </p:spPr>
        <p:txBody>
          <a:bodyPr wrap="square" rtlCol="0">
            <a:spAutoFit/>
          </a:bodyPr>
          <a:lstStyle/>
          <a:p>
            <a:pPr algn="ctr"/>
            <a:r>
              <a:rPr lang="en-US" sz="3200" b="1" dirty="0" smtClean="0"/>
              <a:t>Glossary &amp; Tips:</a:t>
            </a:r>
            <a:endParaRPr lang="en-US" sz="3200" b="1" dirty="0"/>
          </a:p>
        </p:txBody>
      </p:sp>
      <p:sp>
        <p:nvSpPr>
          <p:cNvPr id="3" name="TextBox 2"/>
          <p:cNvSpPr txBox="1"/>
          <p:nvPr/>
        </p:nvSpPr>
        <p:spPr>
          <a:xfrm>
            <a:off x="1133476" y="523875"/>
            <a:ext cx="10477500" cy="6278642"/>
          </a:xfrm>
          <a:prstGeom prst="rect">
            <a:avLst/>
          </a:prstGeom>
          <a:noFill/>
        </p:spPr>
        <p:txBody>
          <a:bodyPr wrap="square" rtlCol="0">
            <a:spAutoFit/>
          </a:bodyPr>
          <a:lstStyle/>
          <a:p>
            <a:r>
              <a:rPr lang="en-US" b="1" dirty="0" smtClean="0"/>
              <a:t>Bleeding: </a:t>
            </a:r>
            <a:r>
              <a:rPr lang="en-US" dirty="0" smtClean="0"/>
              <a:t>To know if </a:t>
            </a:r>
            <a:r>
              <a:rPr lang="en-US" dirty="0" smtClean="0"/>
              <a:t>it bleeding is </a:t>
            </a:r>
            <a:r>
              <a:rPr lang="en-US" dirty="0" smtClean="0"/>
              <a:t>severe, picture a hose. If you turn </a:t>
            </a:r>
            <a:r>
              <a:rPr lang="en-US" dirty="0" smtClean="0"/>
              <a:t>a hose </a:t>
            </a:r>
            <a:r>
              <a:rPr lang="en-US" dirty="0" smtClean="0"/>
              <a:t>off</a:t>
            </a:r>
            <a:r>
              <a:rPr lang="en-US" dirty="0" smtClean="0"/>
              <a:t>, it might still trickle or drip for a while; that’s minor bleeding. Severe bleeding is like a hose that’s been </a:t>
            </a:r>
            <a:r>
              <a:rPr lang="en-US" b="1" dirty="0" smtClean="0"/>
              <a:t>left on</a:t>
            </a:r>
            <a:r>
              <a:rPr lang="en-US" dirty="0" smtClean="0"/>
              <a:t>: it doesn’t stop; it might grow in a puddle, pour, or spray/spurt like a sprinkler.</a:t>
            </a:r>
          </a:p>
          <a:p>
            <a:endParaRPr lang="en-US" sz="1200" dirty="0" smtClean="0"/>
          </a:p>
          <a:p>
            <a:r>
              <a:rPr lang="en-US" b="1" dirty="0" smtClean="0"/>
              <a:t>Pressure: </a:t>
            </a:r>
            <a:r>
              <a:rPr lang="en-US" dirty="0" smtClean="0"/>
              <a:t>You </a:t>
            </a:r>
            <a:r>
              <a:rPr lang="en-US" dirty="0" smtClean="0"/>
              <a:t>can use your </a:t>
            </a:r>
            <a:r>
              <a:rPr lang="en-US" b="1" dirty="0" smtClean="0"/>
              <a:t>fingers</a:t>
            </a:r>
            <a:r>
              <a:rPr lang="en-US" dirty="0" smtClean="0"/>
              <a:t> (clamping a pulsing blood vessel shut), both </a:t>
            </a:r>
            <a:r>
              <a:rPr lang="en-US" b="1" dirty="0" smtClean="0"/>
              <a:t>hands</a:t>
            </a:r>
            <a:r>
              <a:rPr lang="en-US" dirty="0" smtClean="0"/>
              <a:t> (you can lean your full body weight into your hands while pushing against a wound), </a:t>
            </a:r>
            <a:r>
              <a:rPr lang="en-US" b="1" dirty="0" smtClean="0"/>
              <a:t>gauze/fabric</a:t>
            </a:r>
            <a:r>
              <a:rPr lang="en-US" dirty="0" smtClean="0"/>
              <a:t> </a:t>
            </a:r>
            <a:r>
              <a:rPr lang="en-US" dirty="0" smtClean="0"/>
              <a:t>(</a:t>
            </a:r>
            <a:r>
              <a:rPr lang="en-US" dirty="0" smtClean="0"/>
              <a:t>fill </a:t>
            </a:r>
            <a:r>
              <a:rPr lang="en-US" dirty="0" smtClean="0"/>
              <a:t>up </a:t>
            </a:r>
            <a:r>
              <a:rPr lang="en-US" dirty="0" smtClean="0"/>
              <a:t>the whole wound </a:t>
            </a:r>
            <a:r>
              <a:rPr lang="en-US" dirty="0" smtClean="0"/>
              <a:t>with it to create </a:t>
            </a:r>
            <a:r>
              <a:rPr lang="en-US" dirty="0" smtClean="0"/>
              <a:t>pressure) or a commercial or DIY pressure </a:t>
            </a:r>
            <a:r>
              <a:rPr lang="en-US" b="1" dirty="0" smtClean="0"/>
              <a:t>bandage</a:t>
            </a:r>
            <a:r>
              <a:rPr lang="en-US" dirty="0" smtClean="0"/>
              <a:t>. (After packing a wound &amp; adding on extra material, you’ll wrap a bandage, fabric, etc., tightly around the injured area &amp; tuck or fasten it, so that it keeps </a:t>
            </a:r>
            <a:r>
              <a:rPr lang="en-US" dirty="0" smtClean="0"/>
              <a:t>on holding pressure </a:t>
            </a:r>
            <a:r>
              <a:rPr lang="en-US" dirty="0" smtClean="0"/>
              <a:t>after you let go.) Pressure – from a person or a tool – </a:t>
            </a:r>
            <a:r>
              <a:rPr lang="en-US" b="1" dirty="0" smtClean="0"/>
              <a:t>needs to stay on until help arrives.</a:t>
            </a:r>
          </a:p>
          <a:p>
            <a:endParaRPr lang="en-US" sz="1200" b="1" dirty="0"/>
          </a:p>
          <a:p>
            <a:r>
              <a:rPr lang="en-US" b="1" dirty="0" smtClean="0"/>
              <a:t>Tourniquets: </a:t>
            </a:r>
            <a:r>
              <a:rPr lang="en-US" dirty="0" smtClean="0"/>
              <a:t>When an arm or leg is bleeding severely, tourniquets </a:t>
            </a:r>
            <a:r>
              <a:rPr lang="en-US" dirty="0" smtClean="0"/>
              <a:t>put pressure </a:t>
            </a:r>
            <a:r>
              <a:rPr lang="en-US" i="1" dirty="0" smtClean="0"/>
              <a:t>between </a:t>
            </a:r>
            <a:r>
              <a:rPr lang="en-US" dirty="0" smtClean="0"/>
              <a:t>the injury and the torso, so that blood can’t get to the opening. </a:t>
            </a:r>
            <a:r>
              <a:rPr lang="en-US" dirty="0" smtClean="0"/>
              <a:t>Tourniquets are </a:t>
            </a:r>
            <a:r>
              <a:rPr lang="en-US" dirty="0" smtClean="0"/>
              <a:t>safe &amp; </a:t>
            </a:r>
            <a:r>
              <a:rPr lang="en-US" dirty="0" smtClean="0"/>
              <a:t>important</a:t>
            </a:r>
            <a:r>
              <a:rPr lang="en-US" dirty="0"/>
              <a:t> </a:t>
            </a:r>
            <a:r>
              <a:rPr lang="en-US" dirty="0" smtClean="0"/>
              <a:t>for severe bleeding, but should NOT be used for minor bleeding.</a:t>
            </a:r>
            <a:r>
              <a:rPr lang="en-US" dirty="0" smtClean="0"/>
              <a:t> </a:t>
            </a:r>
            <a:r>
              <a:rPr lang="en-US" dirty="0" smtClean="0"/>
              <a:t>Buy </a:t>
            </a:r>
            <a:r>
              <a:rPr lang="en-US" dirty="0" smtClean="0"/>
              <a:t>them commercially if possible</a:t>
            </a:r>
            <a:r>
              <a:rPr lang="en-US" dirty="0" smtClean="0"/>
              <a:t>, as DIY ones are not as good</a:t>
            </a:r>
            <a:r>
              <a:rPr lang="en-US" dirty="0" smtClean="0"/>
              <a:t>. </a:t>
            </a:r>
            <a:r>
              <a:rPr lang="en-US" dirty="0" smtClean="0"/>
              <a:t>Warn the person </a:t>
            </a:r>
            <a:r>
              <a:rPr lang="en-US" dirty="0" smtClean="0"/>
              <a:t>it </a:t>
            </a:r>
            <a:r>
              <a:rPr lang="en-US" dirty="0" smtClean="0"/>
              <a:t>will hurt – then place at least 2 inches closer to the torso &amp; make </a:t>
            </a:r>
            <a:r>
              <a:rPr lang="en-US" i="1" dirty="0" smtClean="0"/>
              <a:t>as tight as possible</a:t>
            </a:r>
            <a:r>
              <a:rPr lang="en-US" dirty="0" smtClean="0"/>
              <a:t>. Note the time; it can safely be left on for hours. Even if it hurts, </a:t>
            </a:r>
            <a:r>
              <a:rPr lang="en-US" i="1" u="sng" dirty="0" smtClean="0"/>
              <a:t>never loosen or undo </a:t>
            </a:r>
            <a:r>
              <a:rPr lang="en-US" dirty="0" smtClean="0"/>
              <a:t>– only a medical expert should do that. </a:t>
            </a:r>
            <a:endParaRPr lang="en-US" b="1" dirty="0" smtClean="0"/>
          </a:p>
          <a:p>
            <a:endParaRPr lang="en-US" sz="1200" dirty="0" smtClean="0"/>
          </a:p>
          <a:p>
            <a:r>
              <a:rPr lang="en-US" b="1" dirty="0" smtClean="0"/>
              <a:t>Wound Packing: </a:t>
            </a:r>
            <a:r>
              <a:rPr lang="en-US" dirty="0" smtClean="0"/>
              <a:t>If you can fit a finger or two into a wound, you can pack it. Take gauze or clean fabric, ball up the end &amp; push it into the deepest or most pulsing area of the wound. While keeping pressure on </a:t>
            </a:r>
            <a:r>
              <a:rPr lang="en-US" dirty="0" smtClean="0"/>
              <a:t>the gauze</a:t>
            </a:r>
            <a:r>
              <a:rPr lang="en-US" dirty="0" smtClean="0"/>
              <a:t>, </a:t>
            </a:r>
            <a:r>
              <a:rPr lang="en-US" dirty="0" smtClean="0"/>
              <a:t>feed more and more gauze into the wound, </a:t>
            </a:r>
            <a:r>
              <a:rPr lang="en-US" b="1" dirty="0" smtClean="0"/>
              <a:t>until you can’t fit any more in. </a:t>
            </a:r>
            <a:r>
              <a:rPr lang="en-US" dirty="0" smtClean="0"/>
              <a:t>Then either keep holding </a:t>
            </a:r>
            <a:r>
              <a:rPr lang="en-US" dirty="0" smtClean="0"/>
              <a:t>pressure on the wound by hand, or add more material </a:t>
            </a:r>
            <a:r>
              <a:rPr lang="en-US" dirty="0" smtClean="0"/>
              <a:t>over it</a:t>
            </a:r>
            <a:r>
              <a:rPr lang="en-US" dirty="0" smtClean="0"/>
              <a:t> </a:t>
            </a:r>
            <a:r>
              <a:rPr lang="en-US" dirty="0" smtClean="0"/>
              <a:t>and bandage </a:t>
            </a:r>
            <a:r>
              <a:rPr lang="en-US" dirty="0" smtClean="0"/>
              <a:t>tightly </a:t>
            </a:r>
            <a:r>
              <a:rPr lang="en-US" dirty="0" smtClean="0"/>
              <a:t>around </a:t>
            </a:r>
            <a:r>
              <a:rPr lang="en-US" dirty="0" smtClean="0"/>
              <a:t>it so the bandage </a:t>
            </a:r>
            <a:r>
              <a:rPr lang="en-US" dirty="0" smtClean="0"/>
              <a:t>keeps up the pressure. Don’t change bloody gauze; it needs to stay in place to form a clot. Just add on to it.</a:t>
            </a:r>
            <a:endParaRPr lang="en-US" b="1" dirty="0" smtClean="0"/>
          </a:p>
          <a:p>
            <a:endParaRPr lang="en-US" b="1" dirty="0"/>
          </a:p>
          <a:p>
            <a:pPr algn="ctr"/>
            <a:r>
              <a:rPr lang="en-US" sz="2400" b="1" dirty="0" smtClean="0"/>
              <a:t>…Now sign up for a #</a:t>
            </a:r>
            <a:r>
              <a:rPr lang="en-US" sz="2400" b="1" dirty="0" err="1" smtClean="0"/>
              <a:t>StopTheBleed</a:t>
            </a:r>
            <a:r>
              <a:rPr lang="en-US" sz="2400" b="1" dirty="0" smtClean="0"/>
              <a:t> course!</a:t>
            </a:r>
            <a:endParaRPr lang="en-US" sz="2400" b="1" dirty="0"/>
          </a:p>
        </p:txBody>
      </p:sp>
    </p:spTree>
    <p:extLst>
      <p:ext uri="{BB962C8B-B14F-4D97-AF65-F5344CB8AC3E}">
        <p14:creationId xmlns:p14="http://schemas.microsoft.com/office/powerpoint/2010/main" val="958270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sp>
        <p:nvSpPr>
          <p:cNvPr id="5" name="TextBox 4"/>
          <p:cNvSpPr txBox="1"/>
          <p:nvPr/>
        </p:nvSpPr>
        <p:spPr>
          <a:xfrm>
            <a:off x="859316" y="580755"/>
            <a:ext cx="10587209" cy="5909310"/>
          </a:xfrm>
          <a:prstGeom prst="rect">
            <a:avLst/>
          </a:prstGeom>
          <a:noFill/>
        </p:spPr>
        <p:txBody>
          <a:bodyPr wrap="square" rtlCol="0">
            <a:spAutoFit/>
          </a:bodyPr>
          <a:lstStyle/>
          <a:p>
            <a:pPr algn="ctr"/>
            <a:r>
              <a:rPr lang="en-US" sz="3600" b="1" dirty="0" smtClean="0"/>
              <a:t>Recommended 1</a:t>
            </a:r>
            <a:r>
              <a:rPr lang="en-US" sz="3600" b="1" baseline="30000" dirty="0" smtClean="0"/>
              <a:t>st</a:t>
            </a:r>
            <a:r>
              <a:rPr lang="en-US" sz="3600" b="1" dirty="0" smtClean="0"/>
              <a:t> aid supplies:</a:t>
            </a:r>
            <a:endParaRPr lang="en-US" sz="3600" b="1" dirty="0"/>
          </a:p>
          <a:p>
            <a:pPr algn="ctr"/>
            <a:r>
              <a:rPr lang="en-US" dirty="0" smtClean="0"/>
              <a:t>Prices as of </a:t>
            </a:r>
            <a:r>
              <a:rPr lang="en-US" dirty="0" smtClean="0"/>
              <a:t>fall </a:t>
            </a:r>
            <a:r>
              <a:rPr lang="en-US" dirty="0" smtClean="0"/>
              <a:t>2020</a:t>
            </a:r>
            <a:endParaRPr lang="en-US" dirty="0" smtClean="0"/>
          </a:p>
          <a:p>
            <a:pPr algn="ctr"/>
            <a:endParaRPr lang="en-US" dirty="0"/>
          </a:p>
          <a:p>
            <a:r>
              <a:rPr lang="en-US" b="1" dirty="0" smtClean="0"/>
              <a:t>Things to order online:</a:t>
            </a:r>
            <a:endParaRPr lang="en-US" b="1" u="sng" dirty="0"/>
          </a:p>
          <a:p>
            <a:r>
              <a:rPr lang="en-US" i="1" dirty="0"/>
              <a:t>I recommend buying multiples of </a:t>
            </a:r>
            <a:r>
              <a:rPr lang="en-US" i="1" dirty="0" smtClean="0"/>
              <a:t>everything if </a:t>
            </a:r>
            <a:r>
              <a:rPr lang="en-US" i="1" dirty="0"/>
              <a:t>you can afford it. You may need more than </a:t>
            </a:r>
            <a:r>
              <a:rPr lang="en-US" i="1" dirty="0" smtClean="0"/>
              <a:t>one </a:t>
            </a:r>
            <a:r>
              <a:rPr lang="en-US" i="1" dirty="0"/>
              <a:t>in an emergency, </a:t>
            </a:r>
            <a:r>
              <a:rPr lang="en-US" i="1" dirty="0" smtClean="0"/>
              <a:t>&amp; if </a:t>
            </a:r>
            <a:r>
              <a:rPr lang="en-US" i="1" dirty="0"/>
              <a:t>you have extra &amp; can share it with others, everyone will be more prepared to care for each other.</a:t>
            </a:r>
          </a:p>
          <a:p>
            <a:endParaRPr lang="en-US" u="sng" dirty="0"/>
          </a:p>
          <a:p>
            <a:pPr marL="285750" indent="-285750">
              <a:buFont typeface="Arial" panose="020B0604020202020204" pitchFamily="34" charset="0"/>
              <a:buChar char="•"/>
            </a:pPr>
            <a:r>
              <a:rPr lang="en-US" dirty="0" err="1">
                <a:hlinkClick r:id="rId2"/>
              </a:rPr>
              <a:t>Celox</a:t>
            </a:r>
            <a:r>
              <a:rPr lang="en-US" dirty="0">
                <a:hlinkClick r:id="rId2"/>
              </a:rPr>
              <a:t> gauze</a:t>
            </a:r>
            <a:r>
              <a:rPr lang="en-US" dirty="0"/>
              <a:t> – </a:t>
            </a:r>
            <a:r>
              <a:rPr lang="en-US" dirty="0" smtClean="0"/>
              <a:t>Special </a:t>
            </a:r>
            <a:r>
              <a:rPr lang="en-US" dirty="0" smtClean="0"/>
              <a:t>gauze, *</a:t>
            </a:r>
            <a:r>
              <a:rPr lang="en-US" dirty="0"/>
              <a:t>helps blood to clot* </a:t>
            </a:r>
            <a:r>
              <a:rPr lang="en-US" dirty="0" smtClean="0"/>
              <a:t>(aka hemostatic) – </a:t>
            </a:r>
            <a:r>
              <a:rPr lang="en-US" dirty="0"/>
              <a:t>Price varies by size of package</a:t>
            </a:r>
          </a:p>
          <a:p>
            <a:pPr marL="285750" indent="-285750">
              <a:buFont typeface="Arial" panose="020B0604020202020204" pitchFamily="34" charset="0"/>
              <a:buChar char="•"/>
            </a:pPr>
            <a:endParaRPr lang="en-US" u="sng" dirty="0" smtClean="0">
              <a:hlinkClick r:id="rId3"/>
            </a:endParaRPr>
          </a:p>
          <a:p>
            <a:pPr marL="285750" indent="-285750">
              <a:buFont typeface="Arial" panose="020B0604020202020204" pitchFamily="34" charset="0"/>
              <a:buChar char="•"/>
            </a:pPr>
            <a:r>
              <a:rPr lang="en-US" u="sng" dirty="0" smtClean="0">
                <a:hlinkClick r:id="rId3"/>
              </a:rPr>
              <a:t>Stretch</a:t>
            </a:r>
            <a:r>
              <a:rPr lang="en-US" u="sng" dirty="0">
                <a:hlinkClick r:id="rId3"/>
              </a:rPr>
              <a:t>, Wrap and Tuck (SWAT-T</a:t>
            </a:r>
            <a:r>
              <a:rPr lang="en-US" u="sng" dirty="0" smtClean="0">
                <a:hlinkClick r:id="rId3"/>
              </a:rPr>
              <a:t>) tourniquet</a:t>
            </a:r>
            <a:r>
              <a:rPr lang="en-US" dirty="0" smtClean="0"/>
              <a:t> </a:t>
            </a:r>
            <a:r>
              <a:rPr lang="en-US" dirty="0"/>
              <a:t>– around </a:t>
            </a:r>
            <a:r>
              <a:rPr lang="en-US" dirty="0" smtClean="0"/>
              <a:t>$11 USD </a:t>
            </a:r>
            <a:endParaRPr lang="en-US" dirty="0"/>
          </a:p>
          <a:p>
            <a:r>
              <a:rPr lang="en-US" dirty="0" smtClean="0"/>
              <a:t>This has multiple uses (it can be a pressure bandage, too) and unlike most tourniquets, it will work </a:t>
            </a:r>
            <a:r>
              <a:rPr lang="en-US" dirty="0"/>
              <a:t>for </a:t>
            </a:r>
            <a:r>
              <a:rPr lang="en-US" dirty="0" smtClean="0"/>
              <a:t>kids.</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hlinkClick r:id="rId4"/>
              </a:rPr>
              <a:t>CAT Tourniquet</a:t>
            </a:r>
            <a:r>
              <a:rPr lang="en-US" dirty="0" smtClean="0"/>
              <a:t> by </a:t>
            </a:r>
            <a:r>
              <a:rPr lang="en-US" dirty="0"/>
              <a:t>North American </a:t>
            </a:r>
            <a:r>
              <a:rPr lang="en-US" dirty="0" smtClean="0"/>
              <a:t>Rescue – around $30 USD</a:t>
            </a:r>
          </a:p>
          <a:p>
            <a:endParaRPr lang="en-US" dirty="0" smtClean="0"/>
          </a:p>
          <a:p>
            <a:r>
              <a:rPr lang="en-US" b="1" dirty="0" smtClean="0"/>
              <a:t>Things found at home or in local stores: </a:t>
            </a:r>
          </a:p>
          <a:p>
            <a:pPr marL="285750" indent="-285750">
              <a:buFont typeface="Arial" panose="020B0604020202020204" pitchFamily="34" charset="0"/>
              <a:buChar char="•"/>
            </a:pPr>
            <a:r>
              <a:rPr lang="en-US" dirty="0" smtClean="0"/>
              <a:t>Belt bag/waist pack – 1</a:t>
            </a:r>
            <a:r>
              <a:rPr lang="en-US" baseline="30000" dirty="0" smtClean="0"/>
              <a:t>st</a:t>
            </a:r>
            <a:r>
              <a:rPr lang="en-US" dirty="0" smtClean="0"/>
              <a:t> aid is best carried on your body, not in a backpack, etc., which you might get separated from.</a:t>
            </a:r>
          </a:p>
          <a:p>
            <a:pPr marL="285750" indent="-285750">
              <a:buFont typeface="Arial" panose="020B0604020202020204" pitchFamily="34" charset="0"/>
              <a:buChar char="•"/>
            </a:pPr>
            <a:r>
              <a:rPr lang="en-US" dirty="0" smtClean="0"/>
              <a:t>Mylar blanket – Wrap this around someone to warm them as treatment for shock, a dangerous condition which can follow blood </a:t>
            </a:r>
            <a:r>
              <a:rPr lang="en-US" dirty="0" smtClean="0"/>
              <a:t>l</a:t>
            </a:r>
          </a:p>
          <a:p>
            <a:pPr marL="285750" indent="-285750">
              <a:buFont typeface="Arial" panose="020B0604020202020204" pitchFamily="34" charset="0"/>
              <a:buChar char="•"/>
            </a:pPr>
            <a:r>
              <a:rPr lang="en-US" dirty="0" smtClean="0"/>
              <a:t>Small scissors </a:t>
            </a:r>
            <a:r>
              <a:rPr lang="en-US" sz="1600" dirty="0" smtClean="0"/>
              <a:t>(nail-scissors size, </a:t>
            </a:r>
            <a:r>
              <a:rPr lang="en-US" sz="1600" dirty="0" err="1" smtClean="0"/>
              <a:t>etc</a:t>
            </a:r>
            <a:r>
              <a:rPr lang="en-US" sz="1600" dirty="0" smtClean="0"/>
              <a:t>) </a:t>
            </a:r>
            <a:r>
              <a:rPr lang="en-US" dirty="0" smtClean="0"/>
              <a:t>– Cuts gauze/bandage material. Many 1</a:t>
            </a:r>
            <a:r>
              <a:rPr lang="en-US" baseline="30000" dirty="0" smtClean="0"/>
              <a:t>st</a:t>
            </a:r>
            <a:r>
              <a:rPr lang="en-US" dirty="0" smtClean="0"/>
              <a:t> aid kits have one made for this.</a:t>
            </a:r>
          </a:p>
        </p:txBody>
      </p:sp>
    </p:spTree>
    <p:extLst>
      <p:ext uri="{BB962C8B-B14F-4D97-AF65-F5344CB8AC3E}">
        <p14:creationId xmlns:p14="http://schemas.microsoft.com/office/powerpoint/2010/main" val="2331685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sp>
        <p:nvSpPr>
          <p:cNvPr id="5" name="TextBox 4"/>
          <p:cNvSpPr txBox="1"/>
          <p:nvPr/>
        </p:nvSpPr>
        <p:spPr>
          <a:xfrm>
            <a:off x="878366" y="637905"/>
            <a:ext cx="10587209" cy="5447645"/>
          </a:xfrm>
          <a:prstGeom prst="rect">
            <a:avLst/>
          </a:prstGeom>
          <a:noFill/>
        </p:spPr>
        <p:txBody>
          <a:bodyPr wrap="square" rtlCol="0">
            <a:spAutoFit/>
          </a:bodyPr>
          <a:lstStyle/>
          <a:p>
            <a:pPr algn="ctr"/>
            <a:r>
              <a:rPr lang="en-US" sz="3600" b="1" dirty="0" smtClean="0"/>
              <a:t>Recommended Classes:</a:t>
            </a:r>
          </a:p>
          <a:p>
            <a:endParaRPr lang="en-US" sz="2400" dirty="0" smtClean="0"/>
          </a:p>
          <a:p>
            <a:r>
              <a:rPr lang="en-US" sz="2400" dirty="0" smtClean="0"/>
              <a:t>Tips here were compiled from #</a:t>
            </a:r>
            <a:r>
              <a:rPr lang="en-US" sz="2400" dirty="0" err="1" smtClean="0"/>
              <a:t>StopTheBleed</a:t>
            </a:r>
            <a:r>
              <a:rPr lang="en-US" sz="2400" dirty="0" smtClean="0"/>
              <a:t> classes taught by the Red Cross, First Care Providers &amp; Prep Medic. Not all courses agree with each other, but they all will help you make a difference.</a:t>
            </a:r>
          </a:p>
          <a:p>
            <a:endParaRPr lang="en-US" sz="3600" dirty="0"/>
          </a:p>
          <a:p>
            <a:pPr marL="571500" indent="-571500">
              <a:buFont typeface="Arial" panose="020B0604020202020204" pitchFamily="34" charset="0"/>
              <a:buChar char="•"/>
            </a:pPr>
            <a:r>
              <a:rPr lang="en-US" sz="3600" dirty="0" smtClean="0">
                <a:hlinkClick r:id="rId2"/>
              </a:rPr>
              <a:t>Red </a:t>
            </a:r>
            <a:r>
              <a:rPr lang="en-US" sz="3600" dirty="0">
                <a:hlinkClick r:id="rId2"/>
              </a:rPr>
              <a:t>Cross</a:t>
            </a:r>
            <a:r>
              <a:rPr lang="en-US" sz="3600" dirty="0"/>
              <a:t> 30-minute online </a:t>
            </a:r>
            <a:r>
              <a:rPr lang="en-US" sz="3600" dirty="0" smtClean="0"/>
              <a:t>course – $30 </a:t>
            </a:r>
          </a:p>
          <a:p>
            <a:pPr marL="1028700" lvl="1" indent="-571500">
              <a:buFont typeface="Arial" panose="020B0604020202020204" pitchFamily="34" charset="0"/>
              <a:buChar char="•"/>
            </a:pPr>
            <a:r>
              <a:rPr lang="en-US" sz="2400" dirty="0" smtClean="0"/>
              <a:t>Clear &amp; concise; designed to be memorable; less detailed explanations.</a:t>
            </a:r>
            <a:endParaRPr lang="en-US" sz="2400" dirty="0"/>
          </a:p>
          <a:p>
            <a:pPr marL="285750" indent="-28575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smtClean="0">
                <a:hlinkClick r:id="rId3"/>
              </a:rPr>
              <a:t>First </a:t>
            </a:r>
            <a:r>
              <a:rPr lang="en-US" sz="3600" dirty="0">
                <a:hlinkClick r:id="rId3"/>
              </a:rPr>
              <a:t>Care Providers</a:t>
            </a:r>
            <a:r>
              <a:rPr lang="en-US" sz="3600" dirty="0"/>
              <a:t> free </a:t>
            </a:r>
            <a:r>
              <a:rPr lang="en-US" sz="3600" dirty="0" smtClean="0"/>
              <a:t>course</a:t>
            </a:r>
          </a:p>
          <a:p>
            <a:pPr marL="1028700" lvl="1" indent="-571500">
              <a:buFont typeface="Arial" panose="020B0604020202020204" pitchFamily="34" charset="0"/>
              <a:buChar char="•"/>
            </a:pPr>
            <a:r>
              <a:rPr lang="en-US" sz="2400" dirty="0" smtClean="0"/>
              <a:t>Still under an hour; requires a longer attention span; more in-depth explanations.</a:t>
            </a:r>
            <a:endParaRPr lang="en-US" sz="2400" dirty="0"/>
          </a:p>
        </p:txBody>
      </p:sp>
    </p:spTree>
    <p:extLst>
      <p:ext uri="{BB962C8B-B14F-4D97-AF65-F5344CB8AC3E}">
        <p14:creationId xmlns:p14="http://schemas.microsoft.com/office/powerpoint/2010/main" val="97120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grpSp>
        <p:nvGrpSpPr>
          <p:cNvPr id="2" name="Group 1"/>
          <p:cNvGrpSpPr/>
          <p:nvPr/>
        </p:nvGrpSpPr>
        <p:grpSpPr>
          <a:xfrm>
            <a:off x="2177143" y="3348137"/>
            <a:ext cx="7458465" cy="2655481"/>
            <a:chOff x="2503714" y="3772681"/>
            <a:chExt cx="7458465" cy="2655481"/>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73264"/>
            <a:stretch/>
          </p:blipFill>
          <p:spPr>
            <a:xfrm>
              <a:off x="2503714" y="3772681"/>
              <a:ext cx="7458465" cy="2655481"/>
            </a:xfrm>
            <a:prstGeom prst="rect">
              <a:avLst/>
            </a:prstGeom>
          </p:spPr>
        </p:pic>
        <p:sp>
          <p:nvSpPr>
            <p:cNvPr id="5" name="Rectangle 4"/>
            <p:cNvSpPr/>
            <p:nvPr/>
          </p:nvSpPr>
          <p:spPr>
            <a:xfrm>
              <a:off x="2747361" y="3772681"/>
              <a:ext cx="7049782" cy="189720"/>
            </a:xfrm>
            <a:prstGeom prst="rect">
              <a:avLst/>
            </a:prstGeom>
            <a:solidFill>
              <a:srgbClr val="A10D2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7390006" y="5916533"/>
            <a:ext cx="2363596" cy="369332"/>
          </a:xfrm>
          <a:prstGeom prst="rect">
            <a:avLst/>
          </a:prstGeom>
          <a:noFill/>
        </p:spPr>
        <p:txBody>
          <a:bodyPr wrap="none" rtlCol="0">
            <a:spAutoFit/>
          </a:bodyPr>
          <a:lstStyle/>
          <a:p>
            <a:r>
              <a:rPr lang="en-US" i="1" dirty="0" smtClean="0"/>
              <a:t>art: Dalia </a:t>
            </a:r>
            <a:r>
              <a:rPr lang="en-US" i="1" dirty="0" err="1" smtClean="0"/>
              <a:t>Sapon-Shevin</a:t>
            </a:r>
            <a:endParaRPr lang="en-US" i="1" dirty="0"/>
          </a:p>
        </p:txBody>
      </p:sp>
      <p:sp>
        <p:nvSpPr>
          <p:cNvPr id="8" name="TextBox 7"/>
          <p:cNvSpPr txBox="1"/>
          <p:nvPr/>
        </p:nvSpPr>
        <p:spPr>
          <a:xfrm>
            <a:off x="759007" y="685800"/>
            <a:ext cx="10573022" cy="2246769"/>
          </a:xfrm>
          <a:prstGeom prst="rect">
            <a:avLst/>
          </a:prstGeom>
          <a:noFill/>
        </p:spPr>
        <p:txBody>
          <a:bodyPr wrap="square" rtlCol="0">
            <a:spAutoFit/>
          </a:bodyPr>
          <a:lstStyle/>
          <a:p>
            <a:pPr algn="ctr"/>
            <a:r>
              <a:rPr lang="en-US" sz="2800" dirty="0" smtClean="0"/>
              <a:t>Learning bleeding control helps us to reject perfectionism. </a:t>
            </a:r>
          </a:p>
          <a:p>
            <a:pPr algn="ctr"/>
            <a:endParaRPr lang="en-US" sz="2800" dirty="0" smtClean="0"/>
          </a:p>
          <a:p>
            <a:r>
              <a:rPr lang="en-US" sz="2800" b="1" dirty="0" smtClean="0"/>
              <a:t>When someone’s bleeding severely, the </a:t>
            </a:r>
            <a:r>
              <a:rPr lang="en-US" sz="2800" b="1" dirty="0"/>
              <a:t>only thing you can get wrong </a:t>
            </a:r>
            <a:r>
              <a:rPr lang="en-US" sz="2800" b="1" dirty="0" smtClean="0"/>
              <a:t>is to not act at all, or to wait too long.</a:t>
            </a:r>
            <a:r>
              <a:rPr lang="en-US" sz="2800" dirty="0" smtClean="0"/>
              <a:t> Let’s get everyone we know to learn the basics of bleeding control, so no matter what happens, we can </a:t>
            </a:r>
            <a:endParaRPr lang="en-US" sz="2800" dirty="0"/>
          </a:p>
        </p:txBody>
      </p:sp>
    </p:spTree>
    <p:extLst>
      <p:ext uri="{BB962C8B-B14F-4D97-AF65-F5344CB8AC3E}">
        <p14:creationId xmlns:p14="http://schemas.microsoft.com/office/powerpoint/2010/main" val="2447486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sp>
        <p:nvSpPr>
          <p:cNvPr id="5" name="TextBox 4"/>
          <p:cNvSpPr txBox="1"/>
          <p:nvPr/>
        </p:nvSpPr>
        <p:spPr>
          <a:xfrm>
            <a:off x="782198" y="527966"/>
            <a:ext cx="10697377" cy="1077218"/>
          </a:xfrm>
          <a:prstGeom prst="rect">
            <a:avLst/>
          </a:prstGeom>
          <a:noFill/>
        </p:spPr>
        <p:txBody>
          <a:bodyPr wrap="square" rtlCol="0">
            <a:spAutoFit/>
          </a:bodyPr>
          <a:lstStyle/>
          <a:p>
            <a:r>
              <a:rPr lang="en-US" sz="3200" b="1" dirty="0" smtClean="0"/>
              <a:t>As community activists &amp; organizers, </a:t>
            </a:r>
            <a:r>
              <a:rPr lang="en-US" sz="3200" dirty="0" smtClean="0"/>
              <a:t>we know so much about how to keep our people safe &amp; protect each others’ lives. </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2974" b="13579"/>
          <a:stretch/>
        </p:blipFill>
        <p:spPr>
          <a:xfrm>
            <a:off x="5618601" y="2587601"/>
            <a:ext cx="5718069" cy="3482693"/>
          </a:xfrm>
          <a:prstGeom prst="rect">
            <a:avLst/>
          </a:prstGeom>
        </p:spPr>
      </p:pic>
      <p:sp>
        <p:nvSpPr>
          <p:cNvPr id="7" name="TextBox 6"/>
          <p:cNvSpPr txBox="1"/>
          <p:nvPr/>
        </p:nvSpPr>
        <p:spPr>
          <a:xfrm>
            <a:off x="782197" y="1961002"/>
            <a:ext cx="4417763" cy="4247317"/>
          </a:xfrm>
          <a:prstGeom prst="rect">
            <a:avLst/>
          </a:prstGeom>
          <a:noFill/>
        </p:spPr>
        <p:txBody>
          <a:bodyPr wrap="square" rtlCol="0">
            <a:spAutoFit/>
          </a:bodyPr>
          <a:lstStyle/>
          <a:p>
            <a:r>
              <a:rPr lang="en-US" sz="3000" dirty="0" smtClean="0"/>
              <a:t>Bleeding control should be second nature to us too. But topics like this can seem overwhelming. </a:t>
            </a:r>
          </a:p>
          <a:p>
            <a:endParaRPr lang="en-US" sz="3000" dirty="0"/>
          </a:p>
          <a:p>
            <a:r>
              <a:rPr lang="en-US" sz="3000" dirty="0" smtClean="0"/>
              <a:t>Let’s use life skills we </a:t>
            </a:r>
            <a:r>
              <a:rPr lang="en-US" sz="3000" dirty="0"/>
              <a:t>already know </a:t>
            </a:r>
            <a:r>
              <a:rPr lang="en-US" sz="3000" dirty="0" smtClean="0"/>
              <a:t>to make it easy to remember steps </a:t>
            </a:r>
            <a:r>
              <a:rPr lang="en-US" sz="3000" dirty="0"/>
              <a:t>for bleeding </a:t>
            </a:r>
            <a:r>
              <a:rPr lang="en-US" sz="3000" dirty="0" smtClean="0"/>
              <a:t>control.</a:t>
            </a:r>
            <a:endParaRPr lang="en-US" sz="3000" dirty="0"/>
          </a:p>
        </p:txBody>
      </p:sp>
      <p:sp>
        <p:nvSpPr>
          <p:cNvPr id="8" name="TextBox 7"/>
          <p:cNvSpPr txBox="1"/>
          <p:nvPr/>
        </p:nvSpPr>
        <p:spPr>
          <a:xfrm>
            <a:off x="9492621" y="6070294"/>
            <a:ext cx="1587038" cy="307777"/>
          </a:xfrm>
          <a:prstGeom prst="rect">
            <a:avLst/>
          </a:prstGeom>
          <a:noFill/>
        </p:spPr>
        <p:txBody>
          <a:bodyPr wrap="none" rtlCol="0">
            <a:spAutoFit/>
          </a:bodyPr>
          <a:lstStyle/>
          <a:p>
            <a:r>
              <a:rPr lang="en-US" sz="1400" i="1" dirty="0" smtClean="0"/>
              <a:t>photo: Roberta Ray</a:t>
            </a:r>
            <a:endParaRPr lang="en-US" sz="1400" i="1" dirty="0"/>
          </a:p>
        </p:txBody>
      </p:sp>
    </p:spTree>
    <p:extLst>
      <p:ext uri="{BB962C8B-B14F-4D97-AF65-F5344CB8AC3E}">
        <p14:creationId xmlns:p14="http://schemas.microsoft.com/office/powerpoint/2010/main" val="2796262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DE5"/>
        </a:solidFill>
        <a:effectLst/>
      </p:bgPr>
    </p:bg>
    <p:spTree>
      <p:nvGrpSpPr>
        <p:cNvPr id="1" name=""/>
        <p:cNvGrpSpPr/>
        <p:nvPr/>
      </p:nvGrpSpPr>
      <p:grpSpPr>
        <a:xfrm>
          <a:off x="0" y="0"/>
          <a:ext cx="0" cy="0"/>
          <a:chOff x="0" y="0"/>
          <a:chExt cx="0" cy="0"/>
        </a:xfrm>
      </p:grpSpPr>
      <p:sp>
        <p:nvSpPr>
          <p:cNvPr id="5" name="TextBox 4"/>
          <p:cNvSpPr txBox="1"/>
          <p:nvPr/>
        </p:nvSpPr>
        <p:spPr>
          <a:xfrm>
            <a:off x="1076325" y="714375"/>
            <a:ext cx="10363200" cy="5201424"/>
          </a:xfrm>
          <a:prstGeom prst="rect">
            <a:avLst/>
          </a:prstGeom>
          <a:solidFill>
            <a:srgbClr val="F9FDE5">
              <a:alpha val="20000"/>
            </a:srgbClr>
          </a:solidFill>
        </p:spPr>
        <p:txBody>
          <a:bodyPr wrap="square" rtlCol="0">
            <a:spAutoFit/>
          </a:bodyPr>
          <a:lstStyle/>
          <a:p>
            <a:pPr algn="ctr"/>
            <a:r>
              <a:rPr lang="en-US" sz="3200" b="1" i="1" dirty="0" smtClean="0"/>
              <a:t>Before we begin…</a:t>
            </a:r>
          </a:p>
          <a:p>
            <a:pPr algn="ctr"/>
            <a:endParaRPr lang="en-US" b="1" dirty="0" smtClean="0"/>
          </a:p>
          <a:p>
            <a:r>
              <a:rPr lang="en-US" sz="2600" dirty="0" smtClean="0"/>
              <a:t>This isn’t a 1</a:t>
            </a:r>
            <a:r>
              <a:rPr lang="en-US" sz="2600" baseline="30000" dirty="0" smtClean="0"/>
              <a:t>st</a:t>
            </a:r>
            <a:r>
              <a:rPr lang="en-US" sz="2600" dirty="0" smtClean="0"/>
              <a:t> aid course. It’s an introduction to the logic of how bleeding control works, so that any situation you find yourself in makes more sense to you. It’s easier to remember steps when we understand why they work. </a:t>
            </a:r>
          </a:p>
          <a:p>
            <a:endParaRPr lang="en-US" dirty="0" smtClean="0"/>
          </a:p>
          <a:p>
            <a:r>
              <a:rPr lang="en-US" sz="2600" dirty="0" smtClean="0"/>
              <a:t>We’re using metaphors about movement-building here because these ideas already make sense to many of us. Don’t interpret these metaphors as precise truths about physiology. I’m not a physician or an expert in bleeding control – just an engaged volunteer. Since I may update or correct this, please share it as a </a:t>
            </a:r>
            <a:r>
              <a:rPr lang="en-US" sz="2600" b="1" dirty="0" smtClean="0"/>
              <a:t>link</a:t>
            </a:r>
            <a:r>
              <a:rPr lang="en-US" sz="2600" dirty="0" smtClean="0"/>
              <a:t>, not an attachment: </a:t>
            </a:r>
            <a:r>
              <a:rPr lang="en-US" sz="2600" dirty="0" smtClean="0">
                <a:hlinkClick r:id="rId2"/>
              </a:rPr>
              <a:t>aprilrosenblum.com/</a:t>
            </a:r>
            <a:r>
              <a:rPr lang="en-US" sz="2600" dirty="0" err="1" smtClean="0">
                <a:hlinkClick r:id="rId2"/>
              </a:rPr>
              <a:t>firstaid</a:t>
            </a:r>
            <a:endParaRPr lang="en-US" sz="2600" dirty="0" smtClean="0"/>
          </a:p>
          <a:p>
            <a:endParaRPr lang="en-US" sz="2400" dirty="0"/>
          </a:p>
          <a:p>
            <a:pPr algn="ctr"/>
            <a:r>
              <a:rPr lang="en-US" sz="3200" dirty="0" smtClean="0"/>
              <a:t>For </a:t>
            </a:r>
            <a:r>
              <a:rPr lang="en-US" sz="3200" b="1" dirty="0" smtClean="0"/>
              <a:t>recommended classes </a:t>
            </a:r>
            <a:r>
              <a:rPr lang="en-US" sz="3200" dirty="0" smtClean="0"/>
              <a:t>&amp; supplies, see last page.</a:t>
            </a:r>
          </a:p>
        </p:txBody>
      </p:sp>
    </p:spTree>
    <p:extLst>
      <p:ext uri="{BB962C8B-B14F-4D97-AF65-F5344CB8AC3E}">
        <p14:creationId xmlns:p14="http://schemas.microsoft.com/office/powerpoint/2010/main" val="3805126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sp>
        <p:nvSpPr>
          <p:cNvPr id="5" name="TextBox 4"/>
          <p:cNvSpPr txBox="1"/>
          <p:nvPr/>
        </p:nvSpPr>
        <p:spPr>
          <a:xfrm>
            <a:off x="1028700" y="3067050"/>
            <a:ext cx="10484500" cy="3231654"/>
          </a:xfrm>
          <a:prstGeom prst="rect">
            <a:avLst/>
          </a:prstGeom>
          <a:noFill/>
        </p:spPr>
        <p:txBody>
          <a:bodyPr wrap="square" rtlCol="0">
            <a:spAutoFit/>
          </a:bodyPr>
          <a:lstStyle/>
          <a:p>
            <a:r>
              <a:rPr lang="en-US" sz="3200" dirty="0" smtClean="0"/>
              <a:t>Our heart pushes blood so powerfully, it takes strength to hold it back. </a:t>
            </a:r>
            <a:r>
              <a:rPr lang="en-US" sz="3200" b="1" dirty="0" smtClean="0"/>
              <a:t>Applying pressure </a:t>
            </a:r>
            <a:r>
              <a:rPr lang="en-US" sz="3200" dirty="0" smtClean="0"/>
              <a:t>is </a:t>
            </a:r>
            <a:r>
              <a:rPr lang="en-US" sz="3200" u="sng" dirty="0" smtClean="0"/>
              <a:t>the</a:t>
            </a:r>
            <a:r>
              <a:rPr lang="en-US" sz="3200" dirty="0" smtClean="0"/>
              <a:t> way we stop bleeding &amp; help a healthy blood clot form. </a:t>
            </a:r>
          </a:p>
          <a:p>
            <a:endParaRPr lang="en-US" sz="1200" dirty="0" smtClean="0"/>
          </a:p>
          <a:p>
            <a:r>
              <a:rPr lang="en-US" sz="3200" dirty="0" smtClean="0"/>
              <a:t>When we have tools – like tourniquets, gauze &amp; pressure bandages – </a:t>
            </a:r>
            <a:r>
              <a:rPr lang="en-US" sz="3200" b="1" dirty="0" smtClean="0"/>
              <a:t>they</a:t>
            </a:r>
            <a:r>
              <a:rPr lang="en-US" sz="3200" dirty="0" smtClean="0"/>
              <a:t> create pressure, freeing our hands up to do more. If you don’t have tools, </a:t>
            </a:r>
            <a:r>
              <a:rPr lang="en-US" sz="3200" b="1" dirty="0" smtClean="0"/>
              <a:t>hands alone can work. </a:t>
            </a:r>
            <a:endParaRPr lang="en-US" sz="3200" b="1"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5418" t="4684" r="36840" b="73601"/>
          <a:stretch/>
        </p:blipFill>
        <p:spPr>
          <a:xfrm>
            <a:off x="859316" y="533399"/>
            <a:ext cx="1855309" cy="1892416"/>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37637" t="49507" r="38874" b="29937"/>
          <a:stretch/>
        </p:blipFill>
        <p:spPr>
          <a:xfrm>
            <a:off x="9677400" y="533398"/>
            <a:ext cx="1685926" cy="1964699"/>
          </a:xfrm>
          <a:prstGeom prst="rect">
            <a:avLst/>
          </a:prstGeom>
        </p:spPr>
      </p:pic>
      <p:sp>
        <p:nvSpPr>
          <p:cNvPr id="4" name="TextBox 3"/>
          <p:cNvSpPr txBox="1"/>
          <p:nvPr/>
        </p:nvSpPr>
        <p:spPr>
          <a:xfrm>
            <a:off x="2633662" y="533398"/>
            <a:ext cx="6686550" cy="2123658"/>
          </a:xfrm>
          <a:prstGeom prst="rect">
            <a:avLst/>
          </a:prstGeom>
          <a:noFill/>
        </p:spPr>
        <p:txBody>
          <a:bodyPr wrap="square" rtlCol="0">
            <a:spAutoFit/>
          </a:bodyPr>
          <a:lstStyle/>
          <a:p>
            <a:pPr algn="ctr"/>
            <a:r>
              <a:rPr lang="en-US" sz="3200" dirty="0" smtClean="0"/>
              <a:t>Q: Why can we lose </a:t>
            </a:r>
            <a:r>
              <a:rPr lang="en-US" sz="3200" dirty="0"/>
              <a:t>too much blood </a:t>
            </a:r>
            <a:endParaRPr lang="en-US" sz="3200" dirty="0" smtClean="0"/>
          </a:p>
          <a:p>
            <a:pPr algn="ctr"/>
            <a:r>
              <a:rPr lang="en-US" sz="3200" dirty="0" smtClean="0"/>
              <a:t>in </a:t>
            </a:r>
            <a:r>
              <a:rPr lang="en-US" sz="3200" dirty="0"/>
              <a:t>just a few minutes</a:t>
            </a:r>
            <a:r>
              <a:rPr lang="en-US" sz="3200" dirty="0" smtClean="0"/>
              <a:t>?</a:t>
            </a:r>
          </a:p>
          <a:p>
            <a:pPr algn="ctr"/>
            <a:endParaRPr lang="en-US" sz="3200" b="1" dirty="0"/>
          </a:p>
          <a:p>
            <a:pPr algn="ctr"/>
            <a:r>
              <a:rPr lang="en-US" sz="3600" b="1" dirty="0" smtClean="0"/>
              <a:t>A: Our </a:t>
            </a:r>
            <a:r>
              <a:rPr lang="en-US" sz="3600" b="1" dirty="0"/>
              <a:t>hearts are powerful</a:t>
            </a:r>
            <a:r>
              <a:rPr lang="en-US" sz="3600" b="1" dirty="0" smtClean="0"/>
              <a:t>!</a:t>
            </a:r>
            <a:endParaRPr lang="en-US" dirty="0"/>
          </a:p>
        </p:txBody>
      </p:sp>
    </p:spTree>
    <p:extLst>
      <p:ext uri="{BB962C8B-B14F-4D97-AF65-F5344CB8AC3E}">
        <p14:creationId xmlns:p14="http://schemas.microsoft.com/office/powerpoint/2010/main" val="11365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sp>
        <p:nvSpPr>
          <p:cNvPr id="5" name="TextBox 4"/>
          <p:cNvSpPr txBox="1"/>
          <p:nvPr/>
        </p:nvSpPr>
        <p:spPr>
          <a:xfrm>
            <a:off x="983141" y="700086"/>
            <a:ext cx="6284434" cy="5632311"/>
          </a:xfrm>
          <a:prstGeom prst="rect">
            <a:avLst/>
          </a:prstGeom>
          <a:noFill/>
        </p:spPr>
        <p:txBody>
          <a:bodyPr wrap="square" rtlCol="0">
            <a:spAutoFit/>
          </a:bodyPr>
          <a:lstStyle/>
          <a:p>
            <a:pPr algn="ctr"/>
            <a:r>
              <a:rPr lang="en-US" sz="3600" b="1" dirty="0" smtClean="0"/>
              <a:t>We don’t wait </a:t>
            </a:r>
            <a:br>
              <a:rPr lang="en-US" sz="3600" b="1" dirty="0" smtClean="0"/>
            </a:br>
            <a:r>
              <a:rPr lang="en-US" sz="3600" b="1" dirty="0" smtClean="0"/>
              <a:t>for leaders to save us</a:t>
            </a:r>
          </a:p>
          <a:p>
            <a:endParaRPr lang="en-US" sz="2800" dirty="0" smtClean="0"/>
          </a:p>
          <a:p>
            <a:r>
              <a:rPr lang="en-US" sz="2800" dirty="0" smtClean="0"/>
              <a:t>Bleeding control is like social change. It works if regular people take action. </a:t>
            </a:r>
          </a:p>
          <a:p>
            <a:endParaRPr lang="en-US" b="1" dirty="0"/>
          </a:p>
          <a:p>
            <a:r>
              <a:rPr lang="en-US" sz="2800" dirty="0" smtClean="0"/>
              <a:t>If someone’s bleeding a lot, </a:t>
            </a:r>
            <a:r>
              <a:rPr lang="en-US" sz="2800" b="1" dirty="0" smtClean="0"/>
              <a:t>call right away </a:t>
            </a:r>
            <a:r>
              <a:rPr lang="en-US" sz="2800" dirty="0" smtClean="0"/>
              <a:t>for medical help. </a:t>
            </a:r>
            <a:r>
              <a:rPr lang="en-US" sz="2800" b="1" dirty="0" smtClean="0"/>
              <a:t>But</a:t>
            </a:r>
            <a:r>
              <a:rPr lang="en-US" sz="2800" dirty="0" smtClean="0"/>
              <a:t> </a:t>
            </a:r>
            <a:r>
              <a:rPr lang="en-US" sz="2800" b="1" dirty="0" smtClean="0"/>
              <a:t>do not wait </a:t>
            </a:r>
            <a:r>
              <a:rPr lang="en-US" sz="2800" dirty="0" smtClean="0"/>
              <a:t>for help to arrive. </a:t>
            </a:r>
          </a:p>
          <a:p>
            <a:endParaRPr lang="en-US" b="1" dirty="0"/>
          </a:p>
          <a:p>
            <a:r>
              <a:rPr lang="en-US" sz="2800" b="1" dirty="0" smtClean="0"/>
              <a:t>Start applying pressure </a:t>
            </a:r>
            <a:r>
              <a:rPr lang="en-US" sz="2800" dirty="0" smtClean="0"/>
              <a:t>immediately &amp; </a:t>
            </a:r>
            <a:r>
              <a:rPr lang="en-US" sz="2800" b="1" dirty="0" smtClean="0"/>
              <a:t>don’t let up </a:t>
            </a:r>
            <a:r>
              <a:rPr lang="en-US" sz="2800" dirty="0" smtClean="0"/>
              <a:t>until help arrives, or a new tool is ready.</a:t>
            </a:r>
            <a:endParaRPr lang="en-US" sz="28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3629" r="26160"/>
          <a:stretch/>
        </p:blipFill>
        <p:spPr>
          <a:xfrm>
            <a:off x="7566252" y="890585"/>
            <a:ext cx="3889798" cy="5148263"/>
          </a:xfrm>
          <a:prstGeom prst="rect">
            <a:avLst/>
          </a:prstGeom>
        </p:spPr>
      </p:pic>
    </p:spTree>
    <p:extLst>
      <p:ext uri="{BB962C8B-B14F-4D97-AF65-F5344CB8AC3E}">
        <p14:creationId xmlns:p14="http://schemas.microsoft.com/office/powerpoint/2010/main" val="1219933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2891" y="291158"/>
            <a:ext cx="6229006" cy="6229006"/>
          </a:xfrm>
          <a:prstGeom prst="rect">
            <a:avLst/>
          </a:prstGeom>
        </p:spPr>
      </p:pic>
      <p:sp>
        <p:nvSpPr>
          <p:cNvPr id="2" name="Oval 1"/>
          <p:cNvSpPr/>
          <p:nvPr/>
        </p:nvSpPr>
        <p:spPr>
          <a:xfrm>
            <a:off x="2657476" y="491758"/>
            <a:ext cx="5762624" cy="58293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810124" y="1952625"/>
            <a:ext cx="1486247" cy="23396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8238" y="1456520"/>
            <a:ext cx="2033071" cy="4154984"/>
          </a:xfrm>
          <a:prstGeom prst="rect">
            <a:avLst/>
          </a:prstGeom>
          <a:noFill/>
        </p:spPr>
        <p:txBody>
          <a:bodyPr wrap="square" rtlCol="0">
            <a:spAutoFit/>
          </a:bodyPr>
          <a:lstStyle/>
          <a:p>
            <a:r>
              <a:rPr lang="en-US" sz="2400" dirty="0" smtClean="0"/>
              <a:t>When </a:t>
            </a:r>
            <a:r>
              <a:rPr lang="en-US" sz="2400" dirty="0" smtClean="0"/>
              <a:t>you scan someone for bleeding, check their </a:t>
            </a:r>
            <a:r>
              <a:rPr lang="en-US" sz="2400" b="1" u="sng" dirty="0" smtClean="0"/>
              <a:t>arms &amp; </a:t>
            </a:r>
            <a:r>
              <a:rPr lang="en-US" sz="2400" b="1" u="sng" dirty="0" smtClean="0"/>
              <a:t>legs</a:t>
            </a:r>
          </a:p>
          <a:p>
            <a:r>
              <a:rPr lang="en-US" sz="2400" b="1" u="sng" dirty="0" smtClean="0"/>
              <a:t>first</a:t>
            </a:r>
            <a:r>
              <a:rPr lang="en-US" sz="2400" b="1" u="sng" dirty="0" smtClean="0"/>
              <a:t>.</a:t>
            </a:r>
          </a:p>
          <a:p>
            <a:endParaRPr lang="en-US" sz="2400" dirty="0"/>
          </a:p>
          <a:p>
            <a:r>
              <a:rPr lang="en-US" sz="2400" dirty="0" smtClean="0"/>
              <a:t>It’s easy to make a difference here. </a:t>
            </a:r>
          </a:p>
        </p:txBody>
      </p:sp>
      <p:sp>
        <p:nvSpPr>
          <p:cNvPr id="31" name="TextBox 30"/>
          <p:cNvSpPr txBox="1"/>
          <p:nvPr/>
        </p:nvSpPr>
        <p:spPr>
          <a:xfrm>
            <a:off x="1685926" y="544842"/>
            <a:ext cx="8810624" cy="523220"/>
          </a:xfrm>
          <a:prstGeom prst="rect">
            <a:avLst/>
          </a:prstGeom>
          <a:noFill/>
        </p:spPr>
        <p:txBody>
          <a:bodyPr wrap="square" rtlCol="0">
            <a:spAutoFit/>
          </a:bodyPr>
          <a:lstStyle/>
          <a:p>
            <a:r>
              <a:rPr lang="en-US" sz="2800" b="1" dirty="0" smtClean="0"/>
              <a:t>There are times when quick fixes make a big difference.</a:t>
            </a:r>
            <a:endParaRPr lang="en-US" sz="2800" dirty="0"/>
          </a:p>
        </p:txBody>
      </p:sp>
      <p:sp>
        <p:nvSpPr>
          <p:cNvPr id="32" name="TextBox 31"/>
          <p:cNvSpPr txBox="1"/>
          <p:nvPr/>
        </p:nvSpPr>
        <p:spPr>
          <a:xfrm>
            <a:off x="8661897" y="1343025"/>
            <a:ext cx="2672853" cy="4955203"/>
          </a:xfrm>
          <a:prstGeom prst="rect">
            <a:avLst/>
          </a:prstGeom>
          <a:noFill/>
        </p:spPr>
        <p:txBody>
          <a:bodyPr wrap="square" rtlCol="0">
            <a:spAutoFit/>
          </a:bodyPr>
          <a:lstStyle/>
          <a:p>
            <a:r>
              <a:rPr lang="en-US" sz="2400" dirty="0" smtClean="0"/>
              <a:t>Many tools work on arms &amp; legs.</a:t>
            </a:r>
          </a:p>
          <a:p>
            <a:endParaRPr lang="en-US" sz="1200" dirty="0" smtClean="0"/>
          </a:p>
          <a:p>
            <a:pPr marL="342900" indent="-342900">
              <a:buFont typeface="Arial" panose="020B0604020202020204" pitchFamily="34" charset="0"/>
              <a:buChar char="•"/>
            </a:pPr>
            <a:r>
              <a:rPr lang="en-US" sz="2000" b="1" dirty="0" smtClean="0"/>
              <a:t>apply pressure</a:t>
            </a:r>
            <a:endParaRPr lang="en-US" sz="2000" dirty="0" smtClean="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000" dirty="0" smtClean="0"/>
              <a:t>ASAP if available: </a:t>
            </a:r>
            <a:r>
              <a:rPr lang="en-US" sz="2000" b="1" dirty="0" smtClean="0"/>
              <a:t>commercial tourniquet</a:t>
            </a:r>
            <a:r>
              <a:rPr lang="en-US" sz="2000" dirty="0" smtClean="0"/>
              <a:t>(s)</a:t>
            </a:r>
            <a:r>
              <a:rPr lang="en-US" sz="2000" b="1" dirty="0" smtClean="0"/>
              <a:t> </a:t>
            </a:r>
            <a:r>
              <a:rPr lang="en-US" sz="2000" dirty="0" smtClean="0"/>
              <a:t>as </a:t>
            </a:r>
            <a:r>
              <a:rPr lang="en-US" sz="2000" i="1" dirty="0" smtClean="0"/>
              <a:t>tight</a:t>
            </a:r>
            <a:r>
              <a:rPr lang="en-US" sz="2000" dirty="0" smtClean="0"/>
              <a:t> as possible; if bleeding continues add a 2</a:t>
            </a:r>
            <a:r>
              <a:rPr lang="en-US" sz="2000" baseline="30000" dirty="0" smtClean="0"/>
              <a:t>nd</a:t>
            </a:r>
            <a:r>
              <a:rPr lang="en-US" sz="2000" dirty="0" smtClean="0"/>
              <a:t> one</a:t>
            </a:r>
            <a:endParaRPr lang="en-US" sz="2000" b="1" dirty="0" smtClean="0"/>
          </a:p>
          <a:p>
            <a:endParaRPr lang="en-US" sz="1200" b="1" dirty="0" smtClean="0"/>
          </a:p>
          <a:p>
            <a:pPr marL="342900" indent="-342900">
              <a:buFont typeface="Arial" panose="020B0604020202020204" pitchFamily="34" charset="0"/>
              <a:buChar char="•"/>
            </a:pPr>
            <a:r>
              <a:rPr lang="en-US" sz="2000" b="1" dirty="0" smtClean="0"/>
              <a:t>wound packing</a:t>
            </a:r>
          </a:p>
          <a:p>
            <a:endParaRPr lang="en-US" sz="1200" b="1" dirty="0" smtClean="0"/>
          </a:p>
          <a:p>
            <a:pPr marL="342900" indent="-342900">
              <a:buFont typeface="Arial" panose="020B0604020202020204" pitchFamily="34" charset="0"/>
              <a:buChar char="•"/>
            </a:pPr>
            <a:r>
              <a:rPr lang="en-US" sz="2000" b="1" dirty="0" smtClean="0"/>
              <a:t>DIY tourniquet</a:t>
            </a:r>
            <a:r>
              <a:rPr lang="en-US" sz="2000" dirty="0" smtClean="0"/>
              <a:t> if </a:t>
            </a:r>
            <a:r>
              <a:rPr lang="en-US" sz="2000" dirty="0" smtClean="0"/>
              <a:t>necessary to </a:t>
            </a:r>
            <a:r>
              <a:rPr lang="en-US" sz="2000" dirty="0" smtClean="0"/>
              <a:t>free your hands</a:t>
            </a:r>
            <a:endParaRPr lang="en-US" dirty="0"/>
          </a:p>
        </p:txBody>
      </p:sp>
      <p:sp>
        <p:nvSpPr>
          <p:cNvPr id="33" name="TextBox 32"/>
          <p:cNvSpPr txBox="1"/>
          <p:nvPr/>
        </p:nvSpPr>
        <p:spPr>
          <a:xfrm>
            <a:off x="3580137" y="2681852"/>
            <a:ext cx="885825" cy="461665"/>
          </a:xfrm>
          <a:prstGeom prst="rect">
            <a:avLst/>
          </a:prstGeom>
          <a:noFill/>
        </p:spPr>
        <p:txBody>
          <a:bodyPr wrap="square" rtlCol="0">
            <a:spAutoFit/>
          </a:bodyPr>
          <a:lstStyle/>
          <a:p>
            <a:r>
              <a:rPr lang="en-US" sz="2400" b="1" dirty="0" smtClean="0"/>
              <a:t>arms</a:t>
            </a:r>
            <a:endParaRPr lang="en-US" sz="2400" b="1" dirty="0"/>
          </a:p>
        </p:txBody>
      </p:sp>
      <p:sp>
        <p:nvSpPr>
          <p:cNvPr id="34" name="TextBox 33"/>
          <p:cNvSpPr txBox="1"/>
          <p:nvPr/>
        </p:nvSpPr>
        <p:spPr>
          <a:xfrm>
            <a:off x="6467475" y="4297828"/>
            <a:ext cx="885825" cy="461665"/>
          </a:xfrm>
          <a:prstGeom prst="rect">
            <a:avLst/>
          </a:prstGeom>
          <a:noFill/>
        </p:spPr>
        <p:txBody>
          <a:bodyPr wrap="square" rtlCol="0">
            <a:spAutoFit/>
          </a:bodyPr>
          <a:lstStyle/>
          <a:p>
            <a:r>
              <a:rPr lang="en-US" sz="2400" b="1" dirty="0" smtClean="0"/>
              <a:t>legs</a:t>
            </a:r>
            <a:endParaRPr lang="en-US" sz="2400" b="1" dirty="0"/>
          </a:p>
        </p:txBody>
      </p:sp>
      <p:sp>
        <p:nvSpPr>
          <p:cNvPr id="35" name="Heart 34"/>
          <p:cNvSpPr/>
          <p:nvPr/>
        </p:nvSpPr>
        <p:spPr>
          <a:xfrm>
            <a:off x="6223360" y="2341601"/>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Heart 36"/>
          <p:cNvSpPr/>
          <p:nvPr/>
        </p:nvSpPr>
        <p:spPr>
          <a:xfrm>
            <a:off x="6886574" y="2319449"/>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art 37"/>
          <p:cNvSpPr/>
          <p:nvPr/>
        </p:nvSpPr>
        <p:spPr>
          <a:xfrm>
            <a:off x="4675598" y="2333627"/>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art 38"/>
          <p:cNvSpPr/>
          <p:nvPr/>
        </p:nvSpPr>
        <p:spPr>
          <a:xfrm>
            <a:off x="4001767" y="2319449"/>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art 39"/>
          <p:cNvSpPr/>
          <p:nvPr/>
        </p:nvSpPr>
        <p:spPr>
          <a:xfrm>
            <a:off x="3411565" y="2265226"/>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Heart 41"/>
          <p:cNvSpPr/>
          <p:nvPr/>
        </p:nvSpPr>
        <p:spPr>
          <a:xfrm>
            <a:off x="7554403" y="2265226"/>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Heart 42"/>
          <p:cNvSpPr/>
          <p:nvPr/>
        </p:nvSpPr>
        <p:spPr>
          <a:xfrm>
            <a:off x="5201916" y="4189010"/>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Heart 43"/>
          <p:cNvSpPr/>
          <p:nvPr/>
        </p:nvSpPr>
        <p:spPr>
          <a:xfrm>
            <a:off x="5702066" y="4189010"/>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Heart 44"/>
          <p:cNvSpPr/>
          <p:nvPr/>
        </p:nvSpPr>
        <p:spPr>
          <a:xfrm>
            <a:off x="5201918" y="5100201"/>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Heart 45"/>
          <p:cNvSpPr/>
          <p:nvPr/>
        </p:nvSpPr>
        <p:spPr>
          <a:xfrm>
            <a:off x="5643222" y="5100201"/>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Heart 46"/>
          <p:cNvSpPr/>
          <p:nvPr/>
        </p:nvSpPr>
        <p:spPr>
          <a:xfrm>
            <a:off x="5229401" y="6043723"/>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art 47"/>
          <p:cNvSpPr/>
          <p:nvPr/>
        </p:nvSpPr>
        <p:spPr>
          <a:xfrm>
            <a:off x="5687917" y="6011392"/>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649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2891" y="291158"/>
            <a:ext cx="6229006" cy="6229006"/>
          </a:xfrm>
          <a:prstGeom prst="rect">
            <a:avLst/>
          </a:prstGeom>
        </p:spPr>
      </p:pic>
      <p:sp>
        <p:nvSpPr>
          <p:cNvPr id="6" name="Oval 5"/>
          <p:cNvSpPr/>
          <p:nvPr/>
        </p:nvSpPr>
        <p:spPr>
          <a:xfrm>
            <a:off x="4810125" y="1920507"/>
            <a:ext cx="1476376" cy="2371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14926" y="2263407"/>
            <a:ext cx="838200" cy="15621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8790484" y="1640796"/>
            <a:ext cx="2334715" cy="3847207"/>
          </a:xfrm>
          <a:prstGeom prst="rect">
            <a:avLst/>
          </a:prstGeom>
          <a:noFill/>
        </p:spPr>
        <p:txBody>
          <a:bodyPr wrap="square" rtlCol="0">
            <a:spAutoFit/>
          </a:bodyPr>
          <a:lstStyle/>
          <a:p>
            <a:r>
              <a:rPr lang="en-US" sz="2800" dirty="0" smtClean="0"/>
              <a:t>At connection points to the body, use:</a:t>
            </a:r>
          </a:p>
          <a:p>
            <a:endParaRPr lang="en-US" sz="2000" dirty="0" smtClean="0"/>
          </a:p>
          <a:p>
            <a:pPr marL="285750" indent="-285750">
              <a:buFont typeface="Arial" panose="020B0604020202020204" pitchFamily="34" charset="0"/>
              <a:buChar char="•"/>
            </a:pPr>
            <a:r>
              <a:rPr lang="en-US" sz="2800" dirty="0" smtClean="0"/>
              <a:t>wound packing</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800" dirty="0" smtClean="0"/>
              <a:t>direct pressure</a:t>
            </a:r>
            <a:endParaRPr lang="en-US" sz="2800" dirty="0"/>
          </a:p>
        </p:txBody>
      </p:sp>
      <p:sp>
        <p:nvSpPr>
          <p:cNvPr id="31" name="TextBox 30"/>
          <p:cNvSpPr txBox="1"/>
          <p:nvPr/>
        </p:nvSpPr>
        <p:spPr>
          <a:xfrm>
            <a:off x="981075" y="536357"/>
            <a:ext cx="10144124" cy="523220"/>
          </a:xfrm>
          <a:prstGeom prst="rect">
            <a:avLst/>
          </a:prstGeom>
          <a:noFill/>
        </p:spPr>
        <p:txBody>
          <a:bodyPr wrap="square" rtlCol="0">
            <a:spAutoFit/>
          </a:bodyPr>
          <a:lstStyle/>
          <a:p>
            <a:r>
              <a:rPr lang="en-US" sz="2800" b="1" dirty="0" smtClean="0"/>
              <a:t>But the more “central” a problem is, the fewer quick fixes we have.</a:t>
            </a:r>
            <a:endParaRPr lang="en-US" sz="2800" dirty="0"/>
          </a:p>
        </p:txBody>
      </p:sp>
      <p:sp>
        <p:nvSpPr>
          <p:cNvPr id="17" name="TextBox 16"/>
          <p:cNvSpPr txBox="1"/>
          <p:nvPr/>
        </p:nvSpPr>
        <p:spPr>
          <a:xfrm>
            <a:off x="636105" y="1456130"/>
            <a:ext cx="2015519" cy="2862322"/>
          </a:xfrm>
          <a:prstGeom prst="rect">
            <a:avLst/>
          </a:prstGeom>
          <a:noFill/>
        </p:spPr>
        <p:txBody>
          <a:bodyPr wrap="square" rtlCol="0">
            <a:spAutoFit/>
          </a:bodyPr>
          <a:lstStyle/>
          <a:p>
            <a:r>
              <a:rPr lang="en-US" sz="2400" dirty="0" smtClean="0"/>
              <a:t>Points of connection </a:t>
            </a:r>
            <a:r>
              <a:rPr lang="en-US" sz="2400" dirty="0" smtClean="0"/>
              <a:t>to the </a:t>
            </a:r>
            <a:r>
              <a:rPr lang="en-US" sz="2400" dirty="0" smtClean="0"/>
              <a:t>body</a:t>
            </a:r>
            <a:r>
              <a:rPr lang="en-US" sz="2000" dirty="0" smtClean="0"/>
              <a:t>*</a:t>
            </a:r>
            <a:r>
              <a:rPr lang="en-US" sz="2400" dirty="0" smtClean="0"/>
              <a:t> include:</a:t>
            </a:r>
            <a:endParaRPr lang="en-US" sz="2400" dirty="0" smtClean="0"/>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2400" b="1" dirty="0" smtClean="0"/>
              <a:t>neck</a:t>
            </a:r>
          </a:p>
          <a:p>
            <a:pPr marL="285750" indent="-285750">
              <a:buFont typeface="Arial" panose="020B0604020202020204" pitchFamily="34" charset="0"/>
              <a:buChar char="•"/>
            </a:pPr>
            <a:r>
              <a:rPr lang="en-US" sz="2400" b="1" dirty="0" smtClean="0"/>
              <a:t>armpits</a:t>
            </a:r>
          </a:p>
          <a:p>
            <a:pPr marL="285750" indent="-285750">
              <a:buFont typeface="Arial" panose="020B0604020202020204" pitchFamily="34" charset="0"/>
              <a:buChar char="•"/>
            </a:pPr>
            <a:r>
              <a:rPr lang="en-US" sz="2400" b="1" dirty="0" smtClean="0"/>
              <a:t>groin</a:t>
            </a:r>
            <a:endParaRPr lang="en-US" sz="2400" dirty="0"/>
          </a:p>
        </p:txBody>
      </p:sp>
      <p:sp>
        <p:nvSpPr>
          <p:cNvPr id="9" name="Heart 8"/>
          <p:cNvSpPr/>
          <p:nvPr/>
        </p:nvSpPr>
        <p:spPr>
          <a:xfrm>
            <a:off x="5405439" y="2044120"/>
            <a:ext cx="257174" cy="219287"/>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art 18"/>
          <p:cNvSpPr/>
          <p:nvPr/>
        </p:nvSpPr>
        <p:spPr>
          <a:xfrm>
            <a:off x="4902448" y="2387020"/>
            <a:ext cx="257174" cy="219287"/>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art 19"/>
          <p:cNvSpPr/>
          <p:nvPr/>
        </p:nvSpPr>
        <p:spPr>
          <a:xfrm>
            <a:off x="5882777" y="2387020"/>
            <a:ext cx="257174" cy="219287"/>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art 20"/>
          <p:cNvSpPr/>
          <p:nvPr/>
        </p:nvSpPr>
        <p:spPr>
          <a:xfrm>
            <a:off x="5236801" y="3839477"/>
            <a:ext cx="257174" cy="219287"/>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art 22"/>
          <p:cNvSpPr/>
          <p:nvPr/>
        </p:nvSpPr>
        <p:spPr>
          <a:xfrm>
            <a:off x="5534028" y="3839477"/>
            <a:ext cx="257174" cy="219287"/>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791200" y="1602020"/>
            <a:ext cx="885825" cy="461665"/>
          </a:xfrm>
          <a:prstGeom prst="rect">
            <a:avLst/>
          </a:prstGeom>
          <a:noFill/>
        </p:spPr>
        <p:txBody>
          <a:bodyPr wrap="square" rtlCol="0">
            <a:spAutoFit/>
          </a:bodyPr>
          <a:lstStyle/>
          <a:p>
            <a:r>
              <a:rPr lang="en-US" sz="2400" b="1" dirty="0" smtClean="0"/>
              <a:t>neck</a:t>
            </a:r>
            <a:endParaRPr lang="en-US" sz="2400" b="1" dirty="0"/>
          </a:p>
        </p:txBody>
      </p:sp>
      <p:sp>
        <p:nvSpPr>
          <p:cNvPr id="29" name="TextBox 28"/>
          <p:cNvSpPr txBox="1"/>
          <p:nvPr/>
        </p:nvSpPr>
        <p:spPr>
          <a:xfrm>
            <a:off x="3543301" y="2784314"/>
            <a:ext cx="1160586" cy="461665"/>
          </a:xfrm>
          <a:prstGeom prst="rect">
            <a:avLst/>
          </a:prstGeom>
          <a:noFill/>
        </p:spPr>
        <p:txBody>
          <a:bodyPr wrap="square" rtlCol="0">
            <a:spAutoFit/>
          </a:bodyPr>
          <a:lstStyle/>
          <a:p>
            <a:r>
              <a:rPr lang="en-US" sz="2400" b="1" dirty="0" smtClean="0"/>
              <a:t>armpits</a:t>
            </a:r>
            <a:endParaRPr lang="en-US" sz="2400" b="1" dirty="0"/>
          </a:p>
        </p:txBody>
      </p:sp>
      <p:sp>
        <p:nvSpPr>
          <p:cNvPr id="32" name="TextBox 31"/>
          <p:cNvSpPr txBox="1"/>
          <p:nvPr/>
        </p:nvSpPr>
        <p:spPr>
          <a:xfrm>
            <a:off x="6139951" y="3562328"/>
            <a:ext cx="1160586" cy="461665"/>
          </a:xfrm>
          <a:prstGeom prst="rect">
            <a:avLst/>
          </a:prstGeom>
          <a:noFill/>
        </p:spPr>
        <p:txBody>
          <a:bodyPr wrap="square" rtlCol="0">
            <a:spAutoFit/>
          </a:bodyPr>
          <a:lstStyle/>
          <a:p>
            <a:r>
              <a:rPr lang="en-US" sz="2400" b="1" dirty="0" smtClean="0"/>
              <a:t>groin</a:t>
            </a:r>
            <a:endParaRPr lang="en-US" sz="2400" b="1" dirty="0"/>
          </a:p>
        </p:txBody>
      </p:sp>
      <p:sp>
        <p:nvSpPr>
          <p:cNvPr id="16" name="TextBox 15"/>
          <p:cNvSpPr txBox="1"/>
          <p:nvPr/>
        </p:nvSpPr>
        <p:spPr>
          <a:xfrm>
            <a:off x="8759398" y="6257926"/>
            <a:ext cx="2346752" cy="338554"/>
          </a:xfrm>
          <a:prstGeom prst="rect">
            <a:avLst/>
          </a:prstGeom>
          <a:noFill/>
        </p:spPr>
        <p:txBody>
          <a:bodyPr wrap="square" rtlCol="0">
            <a:spAutoFit/>
          </a:bodyPr>
          <a:lstStyle/>
          <a:p>
            <a:r>
              <a:rPr lang="en-US" sz="1600" b="1" dirty="0" smtClean="0"/>
              <a:t>*aka </a:t>
            </a:r>
            <a:r>
              <a:rPr lang="en-US" sz="1600" b="1" dirty="0" smtClean="0"/>
              <a:t>“junctional points”</a:t>
            </a:r>
            <a:endParaRPr lang="en-US" sz="1600" b="1" dirty="0"/>
          </a:p>
        </p:txBody>
      </p:sp>
    </p:spTree>
    <p:extLst>
      <p:ext uri="{BB962C8B-B14F-4D97-AF65-F5344CB8AC3E}">
        <p14:creationId xmlns:p14="http://schemas.microsoft.com/office/powerpoint/2010/main" val="944411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2891" y="300683"/>
            <a:ext cx="6229006" cy="6229006"/>
          </a:xfrm>
          <a:prstGeom prst="rect">
            <a:avLst/>
          </a:prstGeom>
        </p:spPr>
      </p:pic>
      <p:sp>
        <p:nvSpPr>
          <p:cNvPr id="7" name="Oval 6"/>
          <p:cNvSpPr/>
          <p:nvPr/>
        </p:nvSpPr>
        <p:spPr>
          <a:xfrm>
            <a:off x="5172074" y="2263407"/>
            <a:ext cx="742951" cy="15275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139693" y="1329344"/>
            <a:ext cx="2174370" cy="4031873"/>
          </a:xfrm>
          <a:prstGeom prst="rect">
            <a:avLst/>
          </a:prstGeom>
          <a:noFill/>
        </p:spPr>
        <p:txBody>
          <a:bodyPr wrap="square" rtlCol="0">
            <a:spAutoFit/>
          </a:bodyPr>
          <a:lstStyle/>
          <a:p>
            <a:r>
              <a:rPr lang="en-US" sz="3200" b="1" dirty="0" smtClean="0"/>
              <a:t>Do</a:t>
            </a:r>
            <a:r>
              <a:rPr lang="en-US" sz="3200" dirty="0" smtClean="0"/>
              <a:t> use pressure…</a:t>
            </a:r>
          </a:p>
          <a:p>
            <a:endParaRPr lang="en-US" sz="3200" dirty="0"/>
          </a:p>
          <a:p>
            <a:r>
              <a:rPr lang="en-US" sz="3200" dirty="0" smtClean="0"/>
              <a:t>But </a:t>
            </a:r>
            <a:r>
              <a:rPr lang="en-US" sz="3200" b="1" dirty="0" smtClean="0"/>
              <a:t>get this person higher level medical care ASAP. </a:t>
            </a:r>
            <a:endParaRPr lang="en-US" sz="3200" b="1" dirty="0"/>
          </a:p>
        </p:txBody>
      </p:sp>
      <p:sp>
        <p:nvSpPr>
          <p:cNvPr id="31" name="TextBox 30"/>
          <p:cNvSpPr txBox="1"/>
          <p:nvPr/>
        </p:nvSpPr>
        <p:spPr>
          <a:xfrm>
            <a:off x="2432891" y="300683"/>
            <a:ext cx="6587283" cy="954107"/>
          </a:xfrm>
          <a:prstGeom prst="rect">
            <a:avLst/>
          </a:prstGeom>
          <a:noFill/>
        </p:spPr>
        <p:txBody>
          <a:bodyPr wrap="square" rtlCol="0">
            <a:spAutoFit/>
          </a:bodyPr>
          <a:lstStyle/>
          <a:p>
            <a:pPr algn="ctr"/>
            <a:r>
              <a:rPr lang="en-US" sz="2800" b="1" dirty="0" smtClean="0"/>
              <a:t>Problems that are central to the system need to be addressed in deeper ways. </a:t>
            </a:r>
            <a:endParaRPr lang="en-US" sz="2800" dirty="0"/>
          </a:p>
        </p:txBody>
      </p:sp>
      <p:sp>
        <p:nvSpPr>
          <p:cNvPr id="17" name="Heart 16"/>
          <p:cNvSpPr/>
          <p:nvPr/>
        </p:nvSpPr>
        <p:spPr>
          <a:xfrm>
            <a:off x="5435189" y="2417715"/>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art 17"/>
          <p:cNvSpPr/>
          <p:nvPr/>
        </p:nvSpPr>
        <p:spPr>
          <a:xfrm>
            <a:off x="5435188" y="2848838"/>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art 18"/>
          <p:cNvSpPr/>
          <p:nvPr/>
        </p:nvSpPr>
        <p:spPr>
          <a:xfrm>
            <a:off x="5435187" y="3345281"/>
            <a:ext cx="216719" cy="206444"/>
          </a:xfrm>
          <a:prstGeom prst="hear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034544" y="2593617"/>
            <a:ext cx="885825" cy="461665"/>
          </a:xfrm>
          <a:prstGeom prst="rect">
            <a:avLst/>
          </a:prstGeom>
          <a:noFill/>
        </p:spPr>
        <p:txBody>
          <a:bodyPr wrap="square" rtlCol="0">
            <a:spAutoFit/>
          </a:bodyPr>
          <a:lstStyle/>
          <a:p>
            <a:r>
              <a:rPr lang="en-US" sz="2400" b="1" dirty="0" smtClean="0"/>
              <a:t>chest</a:t>
            </a:r>
            <a:endParaRPr lang="en-US" sz="2400" b="1" dirty="0"/>
          </a:p>
        </p:txBody>
      </p:sp>
      <p:sp>
        <p:nvSpPr>
          <p:cNvPr id="21" name="TextBox 20"/>
          <p:cNvSpPr txBox="1"/>
          <p:nvPr/>
        </p:nvSpPr>
        <p:spPr>
          <a:xfrm>
            <a:off x="3600450" y="2986838"/>
            <a:ext cx="1571618" cy="461665"/>
          </a:xfrm>
          <a:prstGeom prst="rect">
            <a:avLst/>
          </a:prstGeom>
          <a:noFill/>
        </p:spPr>
        <p:txBody>
          <a:bodyPr wrap="square" rtlCol="0">
            <a:spAutoFit/>
          </a:bodyPr>
          <a:lstStyle/>
          <a:p>
            <a:r>
              <a:rPr lang="en-US" sz="2400" b="1" dirty="0" smtClean="0"/>
              <a:t>stomach</a:t>
            </a:r>
            <a:r>
              <a:rPr lang="en-US" sz="1600" b="1" dirty="0" smtClean="0"/>
              <a:t>*</a:t>
            </a:r>
            <a:endParaRPr lang="en-US" sz="1600" b="1" dirty="0"/>
          </a:p>
        </p:txBody>
      </p:sp>
      <p:sp>
        <p:nvSpPr>
          <p:cNvPr id="23" name="TextBox 22"/>
          <p:cNvSpPr txBox="1"/>
          <p:nvPr/>
        </p:nvSpPr>
        <p:spPr>
          <a:xfrm>
            <a:off x="8759398" y="6257926"/>
            <a:ext cx="2346752" cy="338554"/>
          </a:xfrm>
          <a:prstGeom prst="rect">
            <a:avLst/>
          </a:prstGeom>
          <a:noFill/>
        </p:spPr>
        <p:txBody>
          <a:bodyPr wrap="square" rtlCol="0">
            <a:spAutoFit/>
          </a:bodyPr>
          <a:lstStyle/>
          <a:p>
            <a:r>
              <a:rPr lang="en-US" sz="1600" b="1" dirty="0" smtClean="0"/>
              <a:t>*aka abdomen</a:t>
            </a:r>
            <a:endParaRPr lang="en-US" sz="1600" b="1" dirty="0"/>
          </a:p>
        </p:txBody>
      </p:sp>
      <p:sp>
        <p:nvSpPr>
          <p:cNvPr id="25" name="TextBox 24"/>
          <p:cNvSpPr txBox="1"/>
          <p:nvPr/>
        </p:nvSpPr>
        <p:spPr>
          <a:xfrm>
            <a:off x="478343" y="875239"/>
            <a:ext cx="2041565" cy="5447645"/>
          </a:xfrm>
          <a:prstGeom prst="rect">
            <a:avLst/>
          </a:prstGeom>
          <a:noFill/>
        </p:spPr>
        <p:txBody>
          <a:bodyPr wrap="square" rtlCol="0">
            <a:spAutoFit/>
          </a:bodyPr>
          <a:lstStyle/>
          <a:p>
            <a:r>
              <a:rPr lang="en-US" sz="2400" dirty="0" smtClean="0"/>
              <a:t>Quick fixes for bleeding in the torso are limited. </a:t>
            </a:r>
          </a:p>
          <a:p>
            <a:endParaRPr lang="en-US" sz="2400" dirty="0" smtClean="0"/>
          </a:p>
          <a:p>
            <a:r>
              <a:rPr lang="en-US" sz="2400" dirty="0" smtClean="0"/>
              <a:t>We have </a:t>
            </a:r>
            <a:r>
              <a:rPr lang="en-US" sz="2400" b="1" dirty="0" smtClean="0"/>
              <a:t>one main tool:</a:t>
            </a:r>
          </a:p>
          <a:p>
            <a:endParaRPr lang="en-US" sz="1200" b="1" dirty="0" smtClean="0"/>
          </a:p>
          <a:p>
            <a:pPr marL="457200" indent="-457200">
              <a:buFont typeface="Arial" panose="020B0604020202020204" pitchFamily="34" charset="0"/>
              <a:buChar char="•"/>
            </a:pPr>
            <a:r>
              <a:rPr lang="en-US" sz="2400" b="1" dirty="0"/>
              <a:t>d</a:t>
            </a:r>
            <a:r>
              <a:rPr lang="en-US" sz="2400" b="1" dirty="0" smtClean="0"/>
              <a:t>irect pressure</a:t>
            </a:r>
          </a:p>
          <a:p>
            <a:pPr marL="457200" indent="-457200">
              <a:buFont typeface="Arial" panose="020B0604020202020204" pitchFamily="34" charset="0"/>
              <a:buChar char="•"/>
            </a:pPr>
            <a:endParaRPr lang="en-US" sz="2400" b="1" dirty="0"/>
          </a:p>
          <a:p>
            <a:r>
              <a:rPr lang="en-US" sz="2400" dirty="0" smtClean="0"/>
              <a:t>And we can cover chest wounds to keep air out.</a:t>
            </a:r>
          </a:p>
        </p:txBody>
      </p:sp>
    </p:spTree>
    <p:extLst>
      <p:ext uri="{BB962C8B-B14F-4D97-AF65-F5344CB8AC3E}">
        <p14:creationId xmlns:p14="http://schemas.microsoft.com/office/powerpoint/2010/main" val="1099498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BFBE3"/>
        </a:solidFill>
        <a:effectLst/>
      </p:bgPr>
    </p:bg>
    <p:spTree>
      <p:nvGrpSpPr>
        <p:cNvPr id="1" name=""/>
        <p:cNvGrpSpPr/>
        <p:nvPr/>
      </p:nvGrpSpPr>
      <p:grpSpPr>
        <a:xfrm>
          <a:off x="0" y="0"/>
          <a:ext cx="0" cy="0"/>
          <a:chOff x="0" y="0"/>
          <a:chExt cx="0" cy="0"/>
        </a:xfrm>
      </p:grpSpPr>
      <p:sp>
        <p:nvSpPr>
          <p:cNvPr id="5" name="TextBox 4"/>
          <p:cNvSpPr txBox="1"/>
          <p:nvPr/>
        </p:nvSpPr>
        <p:spPr>
          <a:xfrm>
            <a:off x="759007" y="621326"/>
            <a:ext cx="7208359" cy="5663089"/>
          </a:xfrm>
          <a:prstGeom prst="rect">
            <a:avLst/>
          </a:prstGeom>
          <a:noFill/>
        </p:spPr>
        <p:txBody>
          <a:bodyPr wrap="square" rtlCol="0">
            <a:spAutoFit/>
          </a:bodyPr>
          <a:lstStyle/>
          <a:p>
            <a:pPr algn="ctr"/>
            <a:r>
              <a:rPr lang="en-US" sz="3600" b="1" dirty="0" smtClean="0"/>
              <a:t>Look for the root cause.</a:t>
            </a:r>
          </a:p>
          <a:p>
            <a:endParaRPr lang="en-US" b="1" dirty="0"/>
          </a:p>
          <a:p>
            <a:r>
              <a:rPr lang="en-US" sz="2800" dirty="0" smtClean="0"/>
              <a:t>Don’t be afraid to get messy. Stick your hand in an open wound (w/ gloves if you have them). </a:t>
            </a:r>
            <a:r>
              <a:rPr lang="en-US" sz="2800" b="1" dirty="0" smtClean="0"/>
              <a:t>Feel for where blood is pulsing. That’s the source of the problem. </a:t>
            </a:r>
          </a:p>
          <a:p>
            <a:endParaRPr lang="en-US" sz="2800" dirty="0"/>
          </a:p>
          <a:p>
            <a:r>
              <a:rPr lang="en-US" sz="2800" dirty="0" smtClean="0"/>
              <a:t>Don’t use “</a:t>
            </a:r>
            <a:r>
              <a:rPr lang="en-US" sz="2800" dirty="0" err="1" smtClean="0"/>
              <a:t>band-aid</a:t>
            </a:r>
            <a:r>
              <a:rPr lang="en-US" sz="2800" dirty="0" smtClean="0"/>
              <a:t> solutions” (</a:t>
            </a:r>
            <a:r>
              <a:rPr lang="en-US" sz="2800" dirty="0" err="1" smtClean="0"/>
              <a:t>ie</a:t>
            </a:r>
            <a:r>
              <a:rPr lang="en-US" sz="2800" dirty="0" smtClean="0"/>
              <a:t>, covering a wound w/ towels so you can’t see where blood’s coming from)…</a:t>
            </a:r>
            <a:r>
              <a:rPr lang="en-US" sz="2800" b="1" dirty="0" smtClean="0"/>
              <a:t>if instead</a:t>
            </a:r>
            <a:r>
              <a:rPr lang="en-US" sz="2800" dirty="0" smtClean="0"/>
              <a:t> you can find the pulsing vessel, </a:t>
            </a:r>
            <a:r>
              <a:rPr lang="en-US" sz="2800" b="1" dirty="0" smtClean="0"/>
              <a:t>clamp it shut </a:t>
            </a:r>
            <a:r>
              <a:rPr lang="en-US" sz="2800" dirty="0" smtClean="0"/>
              <a:t>with your fingers (press it against the bone, for example) or </a:t>
            </a:r>
            <a:r>
              <a:rPr lang="en-US" sz="2800" b="1" dirty="0" smtClean="0"/>
              <a:t>aim </a:t>
            </a:r>
            <a:r>
              <a:rPr lang="en-US" sz="2800" b="1" dirty="0" smtClean="0"/>
              <a:t>gauze </a:t>
            </a:r>
            <a:r>
              <a:rPr lang="en-US" sz="2800" dirty="0" smtClean="0"/>
              <a:t>right </a:t>
            </a:r>
            <a:r>
              <a:rPr lang="en-US" sz="2800" dirty="0" smtClean="0"/>
              <a:t>at the source of flow &amp; </a:t>
            </a:r>
            <a:r>
              <a:rPr lang="en-US" sz="2800" b="1" dirty="0" smtClean="0"/>
              <a:t>press </a:t>
            </a:r>
            <a:r>
              <a:rPr lang="en-US" sz="2800" dirty="0" smtClean="0"/>
              <a:t>there</a:t>
            </a:r>
            <a:r>
              <a:rPr lang="en-US" sz="2800" dirty="0" smtClean="0"/>
              <a:t>.</a:t>
            </a:r>
            <a:endParaRPr lang="en-US" sz="2800"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3437" t="48682" r="65705" b="4234"/>
          <a:stretch/>
        </p:blipFill>
        <p:spPr>
          <a:xfrm>
            <a:off x="7967366" y="550365"/>
            <a:ext cx="3757910" cy="5734050"/>
          </a:xfrm>
          <a:prstGeom prst="rect">
            <a:avLst/>
          </a:prstGeom>
        </p:spPr>
      </p:pic>
    </p:spTree>
    <p:extLst>
      <p:ext uri="{BB962C8B-B14F-4D97-AF65-F5344CB8AC3E}">
        <p14:creationId xmlns:p14="http://schemas.microsoft.com/office/powerpoint/2010/main" val="4238879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2801</TotalTime>
  <Words>1379</Words>
  <PresentationFormat>Widescreen</PresentationFormat>
  <Paragraphs>125</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2020-10-27T06:10:51Z</dcterms:created>
  <dcterms:modified xsi:type="dcterms:W3CDTF">2020-11-09T19:09:59Z</dcterms:modified>
</cp:coreProperties>
</file>